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5"/>
  </p:notesMasterIdLst>
  <p:sldIdLst>
    <p:sldId id="256" r:id="rId2"/>
    <p:sldId id="278" r:id="rId3"/>
    <p:sldId id="258" r:id="rId4"/>
    <p:sldId id="259" r:id="rId5"/>
    <p:sldId id="260" r:id="rId6"/>
    <p:sldId id="261" r:id="rId7"/>
    <p:sldId id="262" r:id="rId8"/>
    <p:sldId id="263" r:id="rId9"/>
    <p:sldId id="264" r:id="rId10"/>
    <p:sldId id="265" r:id="rId11"/>
    <p:sldId id="267" r:id="rId12"/>
    <p:sldId id="266" r:id="rId13"/>
    <p:sldId id="279" r:id="rId14"/>
    <p:sldId id="268" r:id="rId15"/>
    <p:sldId id="269" r:id="rId16"/>
    <p:sldId id="270" r:id="rId17"/>
    <p:sldId id="271" r:id="rId18"/>
    <p:sldId id="272" r:id="rId19"/>
    <p:sldId id="273" r:id="rId20"/>
    <p:sldId id="274" r:id="rId21"/>
    <p:sldId id="275" r:id="rId22"/>
    <p:sldId id="276" r:id="rId23"/>
    <p:sldId id="277" r:id="rId24"/>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0D868E-0C8D-D043-996B-F80E90139A6E}" v="366" dt="2023-06-18T13:01:31.0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4"/>
    <p:restoredTop sz="60168"/>
  </p:normalViewPr>
  <p:slideViewPr>
    <p:cSldViewPr snapToGrid="0">
      <p:cViewPr varScale="1">
        <p:scale>
          <a:sx n="72" d="100"/>
          <a:sy n="72" d="100"/>
        </p:scale>
        <p:origin x="23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C8F5F9-C8FB-49AF-A8C1-BA903A2AB07A}" type="doc">
      <dgm:prSet loTypeId="urn:microsoft.com/office/officeart/2005/8/layout/chart3" loCatId="cycle" qsTypeId="urn:microsoft.com/office/officeart/2005/8/quickstyle/simple5" qsCatId="simple" csTypeId="urn:microsoft.com/office/officeart/2005/8/colors/colorful2" csCatId="colorful" phldr="1"/>
      <dgm:spPr/>
    </dgm:pt>
    <dgm:pt modelId="{7CCE9288-43AB-4AE1-AE17-D08174F9FC24}">
      <dgm:prSet phldrT="[טקסט]"/>
      <dgm:spPr/>
      <dgm:t>
        <a:bodyPr/>
        <a:lstStyle/>
        <a:p>
          <a:pPr rtl="1"/>
          <a:r>
            <a:rPr lang="he-IL"/>
            <a:t>סוחרים עצמאיים </a:t>
          </a:r>
        </a:p>
      </dgm:t>
    </dgm:pt>
    <dgm:pt modelId="{8C49A99C-7D3D-434F-91D2-D5FF485CDD0F}" type="parTrans" cxnId="{BA6D7401-C34E-46EE-B94C-3389AB7955A9}">
      <dgm:prSet/>
      <dgm:spPr/>
      <dgm:t>
        <a:bodyPr/>
        <a:lstStyle/>
        <a:p>
          <a:pPr rtl="1"/>
          <a:endParaRPr lang="he-IL"/>
        </a:p>
      </dgm:t>
    </dgm:pt>
    <dgm:pt modelId="{7D3B6AFA-3FA7-4563-BDA8-6FFB22274374}" type="sibTrans" cxnId="{BA6D7401-C34E-46EE-B94C-3389AB7955A9}">
      <dgm:prSet/>
      <dgm:spPr/>
      <dgm:t>
        <a:bodyPr/>
        <a:lstStyle/>
        <a:p>
          <a:pPr rtl="1"/>
          <a:endParaRPr lang="he-IL"/>
        </a:p>
      </dgm:t>
    </dgm:pt>
    <dgm:pt modelId="{FBA650F0-09DC-4B9D-B7B4-20787EF52D48}">
      <dgm:prSet phldrT="[טקסט]"/>
      <dgm:spPr/>
      <dgm:t>
        <a:bodyPr/>
        <a:lstStyle/>
        <a:p>
          <a:pPr rtl="1"/>
          <a:r>
            <a:rPr lang="he-IL"/>
            <a:t>עסקים</a:t>
          </a:r>
        </a:p>
      </dgm:t>
    </dgm:pt>
    <dgm:pt modelId="{A7987AB8-754A-4557-9614-F1DE8AC171AB}" type="parTrans" cxnId="{EB69569C-6C6C-4207-8401-12D6485B2183}">
      <dgm:prSet/>
      <dgm:spPr/>
      <dgm:t>
        <a:bodyPr/>
        <a:lstStyle/>
        <a:p>
          <a:pPr rtl="1"/>
          <a:endParaRPr lang="he-IL"/>
        </a:p>
      </dgm:t>
    </dgm:pt>
    <dgm:pt modelId="{2CE36677-E9FF-4A31-905F-01009D0A4892}" type="sibTrans" cxnId="{EB69569C-6C6C-4207-8401-12D6485B2183}">
      <dgm:prSet/>
      <dgm:spPr/>
      <dgm:t>
        <a:bodyPr/>
        <a:lstStyle/>
        <a:p>
          <a:pPr rtl="1"/>
          <a:endParaRPr lang="he-IL"/>
        </a:p>
      </dgm:t>
    </dgm:pt>
    <dgm:pt modelId="{9ACF795B-3E50-4190-B00D-629F37C1812B}">
      <dgm:prSet phldrT="[טקסט]"/>
      <dgm:spPr/>
      <dgm:t>
        <a:bodyPr/>
        <a:lstStyle/>
        <a:p>
          <a:pPr rtl="1"/>
          <a:r>
            <a:rPr lang="he-IL"/>
            <a:t>ממשלות ובנקים מרכזיים</a:t>
          </a:r>
        </a:p>
      </dgm:t>
    </dgm:pt>
    <dgm:pt modelId="{DE7B0FC6-16A8-4C93-9D19-C92617209866}" type="parTrans" cxnId="{326A1961-73E0-4D88-A726-570950FCCC05}">
      <dgm:prSet/>
      <dgm:spPr/>
      <dgm:t>
        <a:bodyPr/>
        <a:lstStyle/>
        <a:p>
          <a:pPr rtl="1"/>
          <a:endParaRPr lang="he-IL"/>
        </a:p>
      </dgm:t>
    </dgm:pt>
    <dgm:pt modelId="{7FBD5642-AC4A-4D30-A7A8-98C934D52555}" type="sibTrans" cxnId="{326A1961-73E0-4D88-A726-570950FCCC05}">
      <dgm:prSet/>
      <dgm:spPr/>
      <dgm:t>
        <a:bodyPr/>
        <a:lstStyle/>
        <a:p>
          <a:pPr rtl="1"/>
          <a:endParaRPr lang="he-IL"/>
        </a:p>
      </dgm:t>
    </dgm:pt>
    <dgm:pt modelId="{37873C74-54E8-4924-A047-38233CE75D4F}" type="pres">
      <dgm:prSet presAssocID="{2EC8F5F9-C8FB-49AF-A8C1-BA903A2AB07A}" presName="compositeShape" presStyleCnt="0">
        <dgm:presLayoutVars>
          <dgm:chMax val="7"/>
          <dgm:dir/>
          <dgm:resizeHandles val="exact"/>
        </dgm:presLayoutVars>
      </dgm:prSet>
      <dgm:spPr/>
    </dgm:pt>
    <dgm:pt modelId="{92BA03BA-9B29-4A7D-9E1A-BABC6F922061}" type="pres">
      <dgm:prSet presAssocID="{2EC8F5F9-C8FB-49AF-A8C1-BA903A2AB07A}" presName="wedge1" presStyleLbl="node1" presStyleIdx="0" presStyleCnt="3"/>
      <dgm:spPr/>
    </dgm:pt>
    <dgm:pt modelId="{6852BCF9-C9A4-4F06-8A25-72883D3C615A}" type="pres">
      <dgm:prSet presAssocID="{2EC8F5F9-C8FB-49AF-A8C1-BA903A2AB07A}" presName="wedge1Tx" presStyleLbl="node1" presStyleIdx="0" presStyleCnt="3">
        <dgm:presLayoutVars>
          <dgm:chMax val="0"/>
          <dgm:chPref val="0"/>
          <dgm:bulletEnabled val="1"/>
        </dgm:presLayoutVars>
      </dgm:prSet>
      <dgm:spPr/>
    </dgm:pt>
    <dgm:pt modelId="{6457F737-455D-4BF7-98E9-BB1456ABA59D}" type="pres">
      <dgm:prSet presAssocID="{2EC8F5F9-C8FB-49AF-A8C1-BA903A2AB07A}" presName="wedge2" presStyleLbl="node1" presStyleIdx="1" presStyleCnt="3"/>
      <dgm:spPr/>
    </dgm:pt>
    <dgm:pt modelId="{D5052E84-077C-4EFA-967C-9C76FB2C7ABD}" type="pres">
      <dgm:prSet presAssocID="{2EC8F5F9-C8FB-49AF-A8C1-BA903A2AB07A}" presName="wedge2Tx" presStyleLbl="node1" presStyleIdx="1" presStyleCnt="3">
        <dgm:presLayoutVars>
          <dgm:chMax val="0"/>
          <dgm:chPref val="0"/>
          <dgm:bulletEnabled val="1"/>
        </dgm:presLayoutVars>
      </dgm:prSet>
      <dgm:spPr/>
    </dgm:pt>
    <dgm:pt modelId="{FE7DE0DA-031F-4785-B701-E1789C0AADBE}" type="pres">
      <dgm:prSet presAssocID="{2EC8F5F9-C8FB-49AF-A8C1-BA903A2AB07A}" presName="wedge3" presStyleLbl="node1" presStyleIdx="2" presStyleCnt="3"/>
      <dgm:spPr/>
    </dgm:pt>
    <dgm:pt modelId="{E7EE2BA9-F872-4388-95EE-67407A6E1B37}" type="pres">
      <dgm:prSet presAssocID="{2EC8F5F9-C8FB-49AF-A8C1-BA903A2AB07A}" presName="wedge3Tx" presStyleLbl="node1" presStyleIdx="2" presStyleCnt="3">
        <dgm:presLayoutVars>
          <dgm:chMax val="0"/>
          <dgm:chPref val="0"/>
          <dgm:bulletEnabled val="1"/>
        </dgm:presLayoutVars>
      </dgm:prSet>
      <dgm:spPr/>
    </dgm:pt>
  </dgm:ptLst>
  <dgm:cxnLst>
    <dgm:cxn modelId="{BA6D7401-C34E-46EE-B94C-3389AB7955A9}" srcId="{2EC8F5F9-C8FB-49AF-A8C1-BA903A2AB07A}" destId="{7CCE9288-43AB-4AE1-AE17-D08174F9FC24}" srcOrd="0" destOrd="0" parTransId="{8C49A99C-7D3D-434F-91D2-D5FF485CDD0F}" sibTransId="{7D3B6AFA-3FA7-4563-BDA8-6FFB22274374}"/>
    <dgm:cxn modelId="{76B9FF0E-75F3-4406-B292-A7AF4260DCB1}" type="presOf" srcId="{FBA650F0-09DC-4B9D-B7B4-20787EF52D48}" destId="{6457F737-455D-4BF7-98E9-BB1456ABA59D}" srcOrd="0" destOrd="0" presId="urn:microsoft.com/office/officeart/2005/8/layout/chart3"/>
    <dgm:cxn modelId="{F5AB9919-B2C5-44BD-A660-DA0FA3600350}" type="presOf" srcId="{FBA650F0-09DC-4B9D-B7B4-20787EF52D48}" destId="{D5052E84-077C-4EFA-967C-9C76FB2C7ABD}" srcOrd="1" destOrd="0" presId="urn:microsoft.com/office/officeart/2005/8/layout/chart3"/>
    <dgm:cxn modelId="{326A1961-73E0-4D88-A726-570950FCCC05}" srcId="{2EC8F5F9-C8FB-49AF-A8C1-BA903A2AB07A}" destId="{9ACF795B-3E50-4190-B00D-629F37C1812B}" srcOrd="2" destOrd="0" parTransId="{DE7B0FC6-16A8-4C93-9D19-C92617209866}" sibTransId="{7FBD5642-AC4A-4D30-A7A8-98C934D52555}"/>
    <dgm:cxn modelId="{C84AC662-2F7B-4216-844C-9D9960CE6F2A}" type="presOf" srcId="{9ACF795B-3E50-4190-B00D-629F37C1812B}" destId="{FE7DE0DA-031F-4785-B701-E1789C0AADBE}" srcOrd="0" destOrd="0" presId="urn:microsoft.com/office/officeart/2005/8/layout/chart3"/>
    <dgm:cxn modelId="{CB952778-AB2C-4959-B029-4A2E021F1BC9}" type="presOf" srcId="{9ACF795B-3E50-4190-B00D-629F37C1812B}" destId="{E7EE2BA9-F872-4388-95EE-67407A6E1B37}" srcOrd="1" destOrd="0" presId="urn:microsoft.com/office/officeart/2005/8/layout/chart3"/>
    <dgm:cxn modelId="{16E72C9B-00F5-40DD-B514-143C696ABF02}" type="presOf" srcId="{2EC8F5F9-C8FB-49AF-A8C1-BA903A2AB07A}" destId="{37873C74-54E8-4924-A047-38233CE75D4F}" srcOrd="0" destOrd="0" presId="urn:microsoft.com/office/officeart/2005/8/layout/chart3"/>
    <dgm:cxn modelId="{EB69569C-6C6C-4207-8401-12D6485B2183}" srcId="{2EC8F5F9-C8FB-49AF-A8C1-BA903A2AB07A}" destId="{FBA650F0-09DC-4B9D-B7B4-20787EF52D48}" srcOrd="1" destOrd="0" parTransId="{A7987AB8-754A-4557-9614-F1DE8AC171AB}" sibTransId="{2CE36677-E9FF-4A31-905F-01009D0A4892}"/>
    <dgm:cxn modelId="{9618A9A7-62E3-4F23-A554-8BDB7784E4D5}" type="presOf" srcId="{7CCE9288-43AB-4AE1-AE17-D08174F9FC24}" destId="{92BA03BA-9B29-4A7D-9E1A-BABC6F922061}" srcOrd="0" destOrd="0" presId="urn:microsoft.com/office/officeart/2005/8/layout/chart3"/>
    <dgm:cxn modelId="{424713B3-7135-4F54-9C61-81C03B5B8DA3}" type="presOf" srcId="{7CCE9288-43AB-4AE1-AE17-D08174F9FC24}" destId="{6852BCF9-C9A4-4F06-8A25-72883D3C615A}" srcOrd="1" destOrd="0" presId="urn:microsoft.com/office/officeart/2005/8/layout/chart3"/>
    <dgm:cxn modelId="{BF4BBBDA-E8CF-4FF1-B928-75F2894AD100}" type="presParOf" srcId="{37873C74-54E8-4924-A047-38233CE75D4F}" destId="{92BA03BA-9B29-4A7D-9E1A-BABC6F922061}" srcOrd="0" destOrd="0" presId="urn:microsoft.com/office/officeart/2005/8/layout/chart3"/>
    <dgm:cxn modelId="{764293B8-923B-4FAF-86C6-4CFAE35C0787}" type="presParOf" srcId="{37873C74-54E8-4924-A047-38233CE75D4F}" destId="{6852BCF9-C9A4-4F06-8A25-72883D3C615A}" srcOrd="1" destOrd="0" presId="urn:microsoft.com/office/officeart/2005/8/layout/chart3"/>
    <dgm:cxn modelId="{800CB890-F54E-4913-A569-C15E6A763596}" type="presParOf" srcId="{37873C74-54E8-4924-A047-38233CE75D4F}" destId="{6457F737-455D-4BF7-98E9-BB1456ABA59D}" srcOrd="2" destOrd="0" presId="urn:microsoft.com/office/officeart/2005/8/layout/chart3"/>
    <dgm:cxn modelId="{D8980152-5DF3-458E-9990-04F8559DF420}" type="presParOf" srcId="{37873C74-54E8-4924-A047-38233CE75D4F}" destId="{D5052E84-077C-4EFA-967C-9C76FB2C7ABD}" srcOrd="3" destOrd="0" presId="urn:microsoft.com/office/officeart/2005/8/layout/chart3"/>
    <dgm:cxn modelId="{B914EC02-6AD4-47DB-A3C5-57FFAB6EA852}" type="presParOf" srcId="{37873C74-54E8-4924-A047-38233CE75D4F}" destId="{FE7DE0DA-031F-4785-B701-E1789C0AADBE}" srcOrd="4" destOrd="0" presId="urn:microsoft.com/office/officeart/2005/8/layout/chart3"/>
    <dgm:cxn modelId="{5D95A6C0-984D-4031-B078-A12125463434}" type="presParOf" srcId="{37873C74-54E8-4924-A047-38233CE75D4F}" destId="{E7EE2BA9-F872-4388-95EE-67407A6E1B37}"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BA03BA-9B29-4A7D-9E1A-BABC6F922061}">
      <dsp:nvSpPr>
        <dsp:cNvPr id="0" name=""/>
        <dsp:cNvSpPr/>
      </dsp:nvSpPr>
      <dsp:spPr>
        <a:xfrm>
          <a:off x="241291" y="227576"/>
          <a:ext cx="1993944" cy="1993944"/>
        </a:xfrm>
        <a:prstGeom prst="pie">
          <a:avLst>
            <a:gd name="adj1" fmla="val 16200000"/>
            <a:gd name="adj2" fmla="val 180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rtl="1">
            <a:lnSpc>
              <a:spcPct val="90000"/>
            </a:lnSpc>
            <a:spcBef>
              <a:spcPct val="0"/>
            </a:spcBef>
            <a:spcAft>
              <a:spcPct val="35000"/>
            </a:spcAft>
            <a:buNone/>
          </a:pPr>
          <a:r>
            <a:rPr lang="he-IL" sz="1500" kern="1200"/>
            <a:t>סוחרים עצמאיים </a:t>
          </a:r>
        </a:p>
      </dsp:txBody>
      <dsp:txXfrm>
        <a:off x="1325379" y="595507"/>
        <a:ext cx="676517" cy="664648"/>
      </dsp:txXfrm>
    </dsp:sp>
    <dsp:sp modelId="{6457F737-455D-4BF7-98E9-BB1456ABA59D}">
      <dsp:nvSpPr>
        <dsp:cNvPr id="0" name=""/>
        <dsp:cNvSpPr/>
      </dsp:nvSpPr>
      <dsp:spPr>
        <a:xfrm>
          <a:off x="138507" y="286920"/>
          <a:ext cx="1993944" cy="1993944"/>
        </a:xfrm>
        <a:prstGeom prst="pie">
          <a:avLst>
            <a:gd name="adj1" fmla="val 1800000"/>
            <a:gd name="adj2" fmla="val 9000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rtl="1">
            <a:lnSpc>
              <a:spcPct val="90000"/>
            </a:lnSpc>
            <a:spcBef>
              <a:spcPct val="0"/>
            </a:spcBef>
            <a:spcAft>
              <a:spcPct val="35000"/>
            </a:spcAft>
            <a:buNone/>
          </a:pPr>
          <a:r>
            <a:rPr lang="he-IL" sz="1500" kern="1200"/>
            <a:t>עסקים</a:t>
          </a:r>
        </a:p>
      </dsp:txBody>
      <dsp:txXfrm>
        <a:off x="684469" y="1545004"/>
        <a:ext cx="902022" cy="617173"/>
      </dsp:txXfrm>
    </dsp:sp>
    <dsp:sp modelId="{FE7DE0DA-031F-4785-B701-E1789C0AADBE}">
      <dsp:nvSpPr>
        <dsp:cNvPr id="0" name=""/>
        <dsp:cNvSpPr/>
      </dsp:nvSpPr>
      <dsp:spPr>
        <a:xfrm>
          <a:off x="138507" y="286920"/>
          <a:ext cx="1993944" cy="1993944"/>
        </a:xfrm>
        <a:prstGeom prst="pie">
          <a:avLst>
            <a:gd name="adj1" fmla="val 9000000"/>
            <a:gd name="adj2" fmla="val 1620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rtl="1">
            <a:lnSpc>
              <a:spcPct val="90000"/>
            </a:lnSpc>
            <a:spcBef>
              <a:spcPct val="0"/>
            </a:spcBef>
            <a:spcAft>
              <a:spcPct val="35000"/>
            </a:spcAft>
            <a:buNone/>
          </a:pPr>
          <a:r>
            <a:rPr lang="he-IL" sz="1500" kern="1200"/>
            <a:t>ממשלות ובנקים מרכזיים</a:t>
          </a:r>
        </a:p>
      </dsp:txBody>
      <dsp:txXfrm>
        <a:off x="352144" y="678588"/>
        <a:ext cx="676517" cy="664648"/>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2EF604B-01F4-428A-9537-7A28CFBD392C}" type="datetimeFigureOut">
              <a:rPr lang="he-IL" smtClean="0"/>
              <a:t>ו'.תמוז.תשפ"ג</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2A9CF232-129D-408A-A748-3CCA269D516A}" type="slidenum">
              <a:rPr lang="he-IL" smtClean="0"/>
              <a:t>‹#›</a:t>
            </a:fld>
            <a:endParaRPr lang="he-IL"/>
          </a:p>
        </p:txBody>
      </p:sp>
    </p:spTree>
    <p:extLst>
      <p:ext uri="{BB962C8B-B14F-4D97-AF65-F5344CB8AC3E}">
        <p14:creationId xmlns:p14="http://schemas.microsoft.com/office/powerpoint/2010/main" val="268016895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בנקים בינלאומיים ומוסדות פיננסיים:</a:t>
            </a:r>
          </a:p>
          <a:p>
            <a:r>
              <a:rPr lang="he-IL"/>
              <a:t>מוסדות אלה מהווים את הליבה של שוק המט"ח, ומספקים נזילות על ידי קנייה ומכירה מתמדת של מטבעות. פעולות המט"ח שלהם קשורות לעתים קרובות לפעולות מסחר וגידור בינלאומיות. (</a:t>
            </a:r>
            <a:r>
              <a:rPr lang="en-US"/>
              <a:t>VCs / J.P etc..</a:t>
            </a:r>
            <a:r>
              <a:rPr lang="he-IL"/>
              <a:t>)</a:t>
            </a:r>
          </a:p>
          <a:p>
            <a:endParaRPr lang="he-IL"/>
          </a:p>
          <a:p>
            <a:r>
              <a:rPr lang="he-IL"/>
              <a:t>ממשלות ובנקים מרכזיים: הם משתתפים בשווקי המט"ח כדי ליישר מדיניות כלכלית, לייצב את ערך המטבע המקומי שלהם או להתאים חוסר איזון כלכלי.</a:t>
            </a:r>
          </a:p>
          <a:p>
            <a:endParaRPr lang="he-IL"/>
          </a:p>
          <a:p>
            <a:r>
              <a:rPr lang="he-IL"/>
              <a:t>סוחרים קמעונאיים: אנשים כמוך וכמוני משתתפים גם במסחר במט"ח, לעתים קרובות באמצעות ברוקרים במט"ח, במטרה להרוויח משינויים במחירי המטבעות. </a:t>
            </a:r>
          </a:p>
        </p:txBody>
      </p:sp>
      <p:sp>
        <p:nvSpPr>
          <p:cNvPr id="4" name="מציין מיקום של מספר שקופית 3"/>
          <p:cNvSpPr>
            <a:spLocks noGrp="1"/>
          </p:cNvSpPr>
          <p:nvPr>
            <p:ph type="sldNum" sz="quarter" idx="5"/>
          </p:nvPr>
        </p:nvSpPr>
        <p:spPr/>
        <p:txBody>
          <a:bodyPr/>
          <a:lstStyle/>
          <a:p>
            <a:fld id="{2A9CF232-129D-408A-A748-3CCA269D516A}" type="slidenum">
              <a:rPr lang="he-IL" smtClean="0"/>
              <a:t>4</a:t>
            </a:fld>
            <a:endParaRPr lang="he-IL"/>
          </a:p>
        </p:txBody>
      </p:sp>
    </p:spTree>
    <p:extLst>
      <p:ext uri="{BB962C8B-B14F-4D97-AF65-F5344CB8AC3E}">
        <p14:creationId xmlns:p14="http://schemas.microsoft.com/office/powerpoint/2010/main" val="912227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effectLst/>
                <a:latin typeface="Calibri" panose="020F0502020204030204" pitchFamily="34" charset="0"/>
                <a:ea typeface="Times New Roman" panose="02020603050405020304" pitchFamily="18" charset="0"/>
                <a:cs typeface="Calibri Light" panose="020F0302020204030204" pitchFamily="34" charset="0"/>
              </a:rPr>
              <a:t>כידוע, האופן שבו המודל מאומן, שלב ההכנה המוקדם, ניקוי הנתונים, הגדרת הפרמטרים, מספר האיטרציות, פונקציות ההפעלה, כמות השכבות </a:t>
            </a:r>
            <a:r>
              <a:rPr lang="he-IL" sz="1800" dirty="0" err="1">
                <a:effectLst/>
                <a:latin typeface="Calibri" panose="020F0502020204030204" pitchFamily="34" charset="0"/>
                <a:ea typeface="Times New Roman" panose="02020603050405020304" pitchFamily="18" charset="0"/>
                <a:cs typeface="Calibri Light" panose="020F0302020204030204" pitchFamily="34" charset="0"/>
              </a:rPr>
              <a:t>והייפראופטימיזצייה</a:t>
            </a:r>
            <a:r>
              <a:rPr lang="he-IL" sz="1800" dirty="0">
                <a:effectLst/>
                <a:latin typeface="Calibri" panose="020F0502020204030204" pitchFamily="34" charset="0"/>
                <a:ea typeface="Times New Roman" panose="02020603050405020304" pitchFamily="18" charset="0"/>
                <a:cs typeface="Calibri Light" panose="020F0302020204030204" pitchFamily="34" charset="0"/>
              </a:rPr>
              <a:t> של פרמטרים ועוד, הינם דברים שתלויים בחוקר. במקרה שלנו, קיימות 3 מחלקות סיווג והחלוקה להן תהיה עפ"י חציית סף מסוים שיוגדר מראש. הסיבה שהחוקרים ב חילקו מגיעה מתוך מקום של הבנת המצב וחלוקה לשלוש פעולות אותן החוקר/הסוכן (עליו אפרט בסיכום) יוכל לבצע.</a:t>
            </a:r>
            <a:endParaRPr lang="en-IL" sz="1800" dirty="0">
              <a:effectLst/>
              <a:latin typeface="Calibri" panose="020F0502020204030204" pitchFamily="34" charset="0"/>
              <a:ea typeface="Times New Roman" panose="02020603050405020304" pitchFamily="18" charset="0"/>
              <a:cs typeface="Arial" panose="020B0604020202020204" pitchFamily="34" charset="0"/>
            </a:endParaRPr>
          </a:p>
          <a:p>
            <a:pPr marL="0" algn="r" defTabSz="914400" rtl="1" eaLnBrk="1" latinLnBrk="0" hangingPunct="1"/>
            <a:endParaRPr lang="he-IL" dirty="0"/>
          </a:p>
          <a:p>
            <a:pPr marL="0" algn="r" defTabSz="914400" rtl="1" eaLnBrk="1" latinLnBrk="0" hangingPunct="1"/>
            <a:endParaRPr lang="he-IL" dirty="0"/>
          </a:p>
          <a:p>
            <a:pPr marL="457200" algn="r" rtl="1">
              <a:lnSpc>
                <a:spcPct val="115000"/>
              </a:lnSpc>
              <a:spcAft>
                <a:spcPts val="1000"/>
              </a:spcAft>
            </a:pPr>
            <a:r>
              <a:rPr lang="en-US" sz="1800" dirty="0" err="1">
                <a:effectLst/>
                <a:latin typeface="Calibri Light" panose="020F0302020204030204" pitchFamily="34" charset="0"/>
                <a:ea typeface="Times New Roman" panose="02020603050405020304" pitchFamily="18" charset="0"/>
                <a:cs typeface="Arial" panose="020B0604020202020204" pitchFamily="34" charset="0"/>
              </a:rPr>
              <a:t>lass_inc</a:t>
            </a:r>
            <a:r>
              <a:rPr lang="he-IL" sz="1800" dirty="0">
                <a:effectLst/>
                <a:latin typeface="Calibri" panose="020F0502020204030204" pitchFamily="34" charset="0"/>
                <a:ea typeface="Times New Roman" panose="02020603050405020304" pitchFamily="18" charset="0"/>
                <a:cs typeface="Calibri Light" panose="020F0302020204030204" pitchFamily="34" charset="0"/>
              </a:rPr>
              <a:t> : המתייחסת לעליה במחיר שמעל הסף – כלומר אם לקנות או לא</a:t>
            </a:r>
            <a:endParaRPr lang="en-IL" sz="1800" dirty="0">
              <a:effectLst/>
              <a:latin typeface="Calibri" panose="020F0502020204030204" pitchFamily="34" charset="0"/>
              <a:ea typeface="Times New Roman" panose="02020603050405020304" pitchFamily="18" charset="0"/>
              <a:cs typeface="Arial" panose="020B0604020202020204" pitchFamily="34" charset="0"/>
            </a:endParaRPr>
          </a:p>
          <a:p>
            <a:pPr marL="457200" algn="r" rtl="1">
              <a:lnSpc>
                <a:spcPct val="115000"/>
              </a:lnSpc>
              <a:spcAft>
                <a:spcPts val="1000"/>
              </a:spcAft>
            </a:pPr>
            <a:r>
              <a:rPr lang="en-US" sz="1800" dirty="0" err="1">
                <a:effectLst/>
                <a:latin typeface="Calibri Light" panose="020F0302020204030204" pitchFamily="34" charset="0"/>
                <a:ea typeface="Times New Roman" panose="02020603050405020304" pitchFamily="18" charset="0"/>
                <a:cs typeface="Arial" panose="020B0604020202020204" pitchFamily="34" charset="0"/>
              </a:rPr>
              <a:t>Class_dec</a:t>
            </a:r>
            <a:r>
              <a:rPr lang="he-IL" sz="1800" dirty="0">
                <a:effectLst/>
                <a:latin typeface="Calibri" panose="020F0502020204030204" pitchFamily="34" charset="0"/>
                <a:ea typeface="Times New Roman" panose="02020603050405020304" pitchFamily="18" charset="0"/>
                <a:cs typeface="Calibri Light" panose="020F0302020204030204" pitchFamily="34" charset="0"/>
              </a:rPr>
              <a:t>: המתייחסת לירידה במחיר שמעל הסף – יכולה לשמש למיכה.</a:t>
            </a:r>
            <a:endParaRPr lang="en-IL" sz="1800" dirty="0">
              <a:effectLst/>
              <a:latin typeface="Calibri" panose="020F0502020204030204" pitchFamily="34" charset="0"/>
              <a:ea typeface="Times New Roman" panose="02020603050405020304" pitchFamily="18" charset="0"/>
              <a:cs typeface="Arial" panose="020B0604020202020204" pitchFamily="34" charset="0"/>
            </a:endParaRPr>
          </a:p>
          <a:p>
            <a:pPr marL="457200" algn="r" rtl="1">
              <a:lnSpc>
                <a:spcPct val="115000"/>
              </a:lnSpc>
              <a:spcAft>
                <a:spcPts val="1000"/>
              </a:spcAft>
            </a:pPr>
            <a:r>
              <a:rPr lang="en-US" sz="1800" dirty="0" err="1">
                <a:effectLst/>
                <a:latin typeface="Calibri Light" panose="020F0302020204030204" pitchFamily="34" charset="0"/>
                <a:ea typeface="Times New Roman" panose="02020603050405020304" pitchFamily="18" charset="0"/>
                <a:cs typeface="Arial" panose="020B0604020202020204" pitchFamily="34" charset="0"/>
              </a:rPr>
              <a:t>Class_noact</a:t>
            </a:r>
            <a:r>
              <a:rPr lang="he-IL" sz="1800" dirty="0">
                <a:effectLst/>
                <a:latin typeface="Calibri" panose="020F0502020204030204" pitchFamily="34" charset="0"/>
                <a:ea typeface="Times New Roman" panose="02020603050405020304" pitchFamily="18" charset="0"/>
                <a:cs typeface="Calibri Light" panose="020F0302020204030204" pitchFamily="34" charset="0"/>
              </a:rPr>
              <a:t>: המתייחסת לשינוי במחיר שמתחת לסף – כלומר שינויים לא משמעותיים. </a:t>
            </a:r>
            <a:r>
              <a:rPr lang="he-IL" sz="1800" dirty="0" err="1">
                <a:effectLst/>
                <a:latin typeface="Calibri" panose="020F0502020204030204" pitchFamily="34" charset="0"/>
                <a:ea typeface="Times New Roman" panose="02020603050405020304" pitchFamily="18" charset="0"/>
                <a:cs typeface="Calibri Light" panose="020F0302020204030204" pitchFamily="34" charset="0"/>
              </a:rPr>
              <a:t>תשאר</a:t>
            </a:r>
            <a:r>
              <a:rPr lang="he-IL" sz="1800" dirty="0">
                <a:effectLst/>
                <a:latin typeface="Calibri" panose="020F0502020204030204" pitchFamily="34" charset="0"/>
                <a:ea typeface="Times New Roman" panose="02020603050405020304" pitchFamily="18" charset="0"/>
                <a:cs typeface="Calibri Light" panose="020F0302020204030204" pitchFamily="34" charset="0"/>
              </a:rPr>
              <a:t> </a:t>
            </a:r>
            <a:r>
              <a:rPr lang="he-IL" sz="1800" dirty="0" err="1">
                <a:effectLst/>
                <a:latin typeface="Calibri" panose="020F0502020204030204" pitchFamily="34" charset="0"/>
                <a:ea typeface="Times New Roman" panose="02020603050405020304" pitchFamily="18" charset="0"/>
                <a:cs typeface="Calibri Light" panose="020F0302020204030204" pitchFamily="34" charset="0"/>
              </a:rPr>
              <a:t>ניטרליי</a:t>
            </a:r>
            <a:endParaRPr lang="en-IL" sz="1800" dirty="0">
              <a:effectLst/>
              <a:latin typeface="Calibri" panose="020F0502020204030204" pitchFamily="34" charset="0"/>
              <a:ea typeface="Times New Roman" panose="02020603050405020304" pitchFamily="18" charset="0"/>
              <a:cs typeface="Arial" panose="020B0604020202020204" pitchFamily="34" charset="0"/>
            </a:endParaRPr>
          </a:p>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2A9CF232-129D-408A-A748-3CCA269D516A}" type="slidenum">
              <a:rPr lang="he-IL" smtClean="0"/>
              <a:t>17</a:t>
            </a:fld>
            <a:endParaRPr lang="he-IL"/>
          </a:p>
        </p:txBody>
      </p:sp>
    </p:spTree>
    <p:extLst>
      <p:ext uri="{BB962C8B-B14F-4D97-AF65-F5344CB8AC3E}">
        <p14:creationId xmlns:p14="http://schemas.microsoft.com/office/powerpoint/2010/main" val="3094681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IL"/>
          </a:p>
        </p:txBody>
      </p:sp>
      <p:sp>
        <p:nvSpPr>
          <p:cNvPr id="4" name="Slide Number Placeholder 3"/>
          <p:cNvSpPr>
            <a:spLocks noGrp="1"/>
          </p:cNvSpPr>
          <p:nvPr>
            <p:ph type="sldNum" sz="quarter" idx="5"/>
          </p:nvPr>
        </p:nvSpPr>
        <p:spPr/>
        <p:txBody>
          <a:bodyPr/>
          <a:lstStyle/>
          <a:p>
            <a:fld id="{2A9CF232-129D-408A-A748-3CCA269D516A}" type="slidenum">
              <a:rPr lang="he-IL" smtClean="0"/>
              <a:t>18</a:t>
            </a:fld>
            <a:endParaRPr lang="he-IL"/>
          </a:p>
        </p:txBody>
      </p:sp>
    </p:spTree>
    <p:extLst>
      <p:ext uri="{BB962C8B-B14F-4D97-AF65-F5344CB8AC3E}">
        <p14:creationId xmlns:p14="http://schemas.microsoft.com/office/powerpoint/2010/main" val="3075994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דיבור חופשי</a:t>
            </a:r>
            <a:endParaRPr lang="en-IL" dirty="0"/>
          </a:p>
        </p:txBody>
      </p:sp>
      <p:sp>
        <p:nvSpPr>
          <p:cNvPr id="4" name="מציין מיקום של מספר שקופית 3"/>
          <p:cNvSpPr>
            <a:spLocks noGrp="1"/>
          </p:cNvSpPr>
          <p:nvPr>
            <p:ph type="sldNum" sz="quarter" idx="5"/>
          </p:nvPr>
        </p:nvSpPr>
        <p:spPr/>
        <p:txBody>
          <a:bodyPr/>
          <a:lstStyle/>
          <a:p>
            <a:fld id="{2A9CF232-129D-408A-A748-3CCA269D516A}" type="slidenum">
              <a:rPr lang="he-IL" smtClean="0"/>
              <a:t>19</a:t>
            </a:fld>
            <a:endParaRPr lang="he-IL"/>
          </a:p>
        </p:txBody>
      </p:sp>
    </p:spTree>
    <p:extLst>
      <p:ext uri="{BB962C8B-B14F-4D97-AF65-F5344CB8AC3E}">
        <p14:creationId xmlns:p14="http://schemas.microsoft.com/office/powerpoint/2010/main" val="892764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en-US" dirty="0"/>
              <a:t> </a:t>
            </a:r>
            <a:r>
              <a:rPr lang="he-IL" dirty="0"/>
              <a:t>מגניב. מה זה ניתוח </a:t>
            </a:r>
            <a:r>
              <a:rPr lang="he-IL" dirty="0" err="1"/>
              <a:t>היסטוגרמה</a:t>
            </a:r>
            <a:r>
              <a:rPr lang="he-IL" dirty="0"/>
              <a:t>? </a:t>
            </a:r>
          </a:p>
          <a:p>
            <a:pPr marL="0" algn="r" defTabSz="914400" rtl="1" eaLnBrk="1" latinLnBrk="0" hangingPunct="1"/>
            <a:r>
              <a:rPr lang="he-IL" dirty="0"/>
              <a:t>ניתוח </a:t>
            </a:r>
            <a:r>
              <a:rPr lang="he-IL" dirty="0" err="1"/>
              <a:t>היסטוגרמה</a:t>
            </a:r>
            <a:r>
              <a:rPr lang="he-IL" dirty="0"/>
              <a:t> היא שיטה נפוצה בניתוח נתונים. </a:t>
            </a:r>
          </a:p>
          <a:p>
            <a:pPr marL="0" algn="r" defTabSz="914400" rtl="1" eaLnBrk="1" latinLnBrk="0" hangingPunct="1"/>
            <a:r>
              <a:rPr lang="he-IL" dirty="0" err="1"/>
              <a:t>היסטוגרמה</a:t>
            </a:r>
            <a:r>
              <a:rPr lang="he-IL" dirty="0"/>
              <a:t> היא ייצוג גרפי של התפלגות הנתונים. זהו אומדן של התפלגות של משתנה רציף. </a:t>
            </a:r>
          </a:p>
          <a:p>
            <a:pPr marL="0" algn="r" defTabSz="914400" rtl="1" eaLnBrk="1" latinLnBrk="0" hangingPunct="1"/>
            <a:r>
              <a:rPr lang="he-IL" dirty="0"/>
              <a:t>כדי לבנות אחת, אנו מתחילים ״באחסון״ של הערכים לסדרה של אינטרוולים – ואז לספור כמה ערכים נכנסים בכל אחד. ה״</a:t>
            </a:r>
            <a:r>
              <a:rPr lang="en-US" dirty="0"/>
              <a:t>bins</a:t>
            </a:r>
            <a:r>
              <a:rPr lang="he-IL" dirty="0"/>
              <a:t>״ חייבים להיות צמודים ולפעמים (לא </a:t>
            </a:r>
            <a:r>
              <a:rPr lang="he-IL" dirty="0" err="1"/>
              <a:t>בהרכח</a:t>
            </a:r>
            <a:r>
              <a:rPr lang="he-IL" dirty="0"/>
              <a:t>!!) בגודל שווה.</a:t>
            </a:r>
          </a:p>
          <a:p>
            <a:pPr marL="0" algn="r" defTabSz="914400" rtl="1" eaLnBrk="1" latinLnBrk="0" hangingPunct="1"/>
            <a:endParaRPr lang="he-IL" dirty="0"/>
          </a:p>
          <a:p>
            <a:pPr marL="0" algn="r" defTabSz="914400" rtl="1" eaLnBrk="1" latinLnBrk="0" hangingPunct="1"/>
            <a:r>
              <a:rPr lang="he-IL" sz="1800" dirty="0"/>
              <a:t>בהקשר שלנו, </a:t>
            </a:r>
            <a:r>
              <a:rPr lang="he-IL" sz="1800" dirty="0">
                <a:effectLst/>
                <a:ea typeface="Times New Roman" panose="02020603050405020304" pitchFamily="18" charset="0"/>
                <a:cs typeface="Calibri Light" panose="020F0302020204030204" pitchFamily="34" charset="0"/>
              </a:rPr>
              <a:t>נועד עבור המחלקה השלישית, ״</a:t>
            </a:r>
            <a:r>
              <a:rPr lang="en-US" sz="1800" dirty="0" err="1">
                <a:effectLst/>
                <a:ea typeface="Times New Roman" panose="02020603050405020304" pitchFamily="18" charset="0"/>
                <a:cs typeface="Calibri Light" panose="020F0302020204030204" pitchFamily="34" charset="0"/>
              </a:rPr>
              <a:t>noact</a:t>
            </a:r>
            <a:r>
              <a:rPr lang="he-IL" sz="1800" dirty="0">
                <a:effectLst/>
                <a:ea typeface="Times New Roman" panose="02020603050405020304" pitchFamily="18" charset="0"/>
                <a:cs typeface="Calibri Light" panose="020F0302020204030204" pitchFamily="34" charset="0"/>
              </a:rPr>
              <a:t>״  ובכך עוזר במניעה של בדיקת כל האפשרויות ובכך מצמצם את מרחב החיפוש. הרעיון הוא לקבוע את הגבול העליון של הסף בהתבסס על כיסוי של 85% מכל השינויים וכדי להשיג זאת, מתבצע ניתוח </a:t>
            </a:r>
            <a:r>
              <a:rPr lang="he-IL" sz="1800" dirty="0" err="1">
                <a:effectLst/>
                <a:ea typeface="Times New Roman" panose="02020603050405020304" pitchFamily="18" charset="0"/>
                <a:cs typeface="Calibri Light" panose="020F0302020204030204" pitchFamily="34" charset="0"/>
              </a:rPr>
              <a:t>היסטוגרמה</a:t>
            </a:r>
            <a:r>
              <a:rPr lang="he-IL" sz="1800" dirty="0">
                <a:effectLst/>
                <a:ea typeface="Times New Roman" panose="02020603050405020304" pitchFamily="18" charset="0"/>
                <a:cs typeface="Calibri Light" panose="020F0302020204030204" pitchFamily="34" charset="0"/>
              </a:rPr>
              <a:t> על שערי סגירה של הצמד </a:t>
            </a:r>
            <a:r>
              <a:rPr lang="en-US" sz="1800" dirty="0">
                <a:effectLst/>
                <a:latin typeface="Calibri Light" panose="020F0302020204030204" pitchFamily="34" charset="0"/>
                <a:ea typeface="Times New Roman" panose="02020603050405020304" pitchFamily="18" charset="0"/>
              </a:rPr>
              <a:t>EUR/USD </a:t>
            </a:r>
            <a:r>
              <a:rPr lang="he-IL" sz="1800" dirty="0">
                <a:effectLst/>
                <a:ea typeface="Times New Roman" panose="02020603050405020304" pitchFamily="18" charset="0"/>
                <a:cs typeface="Calibri Light" panose="020F0302020204030204" pitchFamily="34" charset="0"/>
              </a:rPr>
              <a:t>כדי להחליט את התפלגות שינוי המחיר בימים עוקבים ע"י חלוקה למחלקות (</a:t>
            </a:r>
            <a:r>
              <a:rPr lang="en-US" sz="1800" dirty="0">
                <a:effectLst/>
                <a:latin typeface="Calibri Light" panose="020F0302020204030204" pitchFamily="34" charset="0"/>
                <a:ea typeface="Times New Roman" panose="02020603050405020304" pitchFamily="18" charset="0"/>
              </a:rPr>
              <a:t>bins</a:t>
            </a:r>
            <a:r>
              <a:rPr lang="he-IL" sz="1800" dirty="0">
                <a:effectLst/>
                <a:ea typeface="Times New Roman" panose="02020603050405020304" pitchFamily="18" charset="0"/>
                <a:cs typeface="Calibri Light" panose="020F0302020204030204" pitchFamily="34" charset="0"/>
              </a:rPr>
              <a:t>), סידורן בסדר ביורד </a:t>
            </a:r>
            <a:r>
              <a:rPr lang="he-IL" sz="1800" dirty="0" err="1">
                <a:effectLst/>
                <a:ea typeface="Times New Roman" panose="02020603050405020304" pitchFamily="18" charset="0"/>
                <a:cs typeface="Calibri Light" panose="020F0302020204030204" pitchFamily="34" charset="0"/>
              </a:rPr>
              <a:t>וסכימה</a:t>
            </a:r>
            <a:r>
              <a:rPr lang="he-IL" sz="1800" dirty="0">
                <a:effectLst/>
                <a:ea typeface="Times New Roman" panose="02020603050405020304" pitchFamily="18" charset="0"/>
                <a:cs typeface="Calibri Light" panose="020F0302020204030204" pitchFamily="34" charset="0"/>
              </a:rPr>
              <a:t> שלהן עד חציית סף של כ-85% או עד מספר המחלקות. </a:t>
            </a:r>
            <a:endParaRPr lang="he-IL" dirty="0"/>
          </a:p>
          <a:p>
            <a:pPr marL="0" algn="r" defTabSz="914400" rtl="1" eaLnBrk="1" latinLnBrk="0" hangingPunct="1"/>
            <a:r>
              <a:rPr lang="he-IL" dirty="0"/>
              <a:t>לדוגמה, התפשטות רחבה יותר של ערכי יכולה לרמז על </a:t>
            </a:r>
            <a:r>
              <a:rPr lang="he-IL" dirty="0" err="1"/>
              <a:t>תנודיות</a:t>
            </a:r>
            <a:r>
              <a:rPr lang="he-IL" dirty="0"/>
              <a:t> גבוהה יותר</a:t>
            </a:r>
          </a:p>
          <a:p>
            <a:pPr marL="0" algn="r" defTabSz="914400" rtl="1" eaLnBrk="1" latinLnBrk="0" hangingPunct="1"/>
            <a:endParaRPr lang="he-IL" dirty="0"/>
          </a:p>
          <a:p>
            <a:pPr marL="0" algn="r" defTabSz="914400" rtl="1" eaLnBrk="1" latinLnBrk="0" hangingPunct="1"/>
            <a:r>
              <a:rPr lang="he-IL" b="1" dirty="0"/>
              <a:t>ערך הסף:</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effectLst/>
                <a:latin typeface="Calibri" panose="020F0502020204030204" pitchFamily="34" charset="0"/>
                <a:ea typeface="Times New Roman" panose="02020603050405020304" pitchFamily="18" charset="0"/>
                <a:cs typeface="Calibri Light" panose="020F0302020204030204" pitchFamily="34" charset="0"/>
              </a:rPr>
              <a:t>בכדי לקבל התפלגות מאוזנת, אנו מחשבים את האנטרופיה של התפלגות המחלקה (</a:t>
            </a:r>
            <a:r>
              <a:rPr lang="en-US" sz="1800" i="1" dirty="0">
                <a:effectLst/>
                <a:latin typeface="Calibri Light" panose="020F0302020204030204" pitchFamily="34" charset="0"/>
                <a:ea typeface="Times New Roman" panose="02020603050405020304" pitchFamily="18" charset="0"/>
                <a:cs typeface="Arial" panose="020B0604020202020204" pitchFamily="34" charset="0"/>
              </a:rPr>
              <a:t>bin</a:t>
            </a:r>
            <a:r>
              <a:rPr lang="he-IL" sz="1800" dirty="0">
                <a:effectLst/>
                <a:latin typeface="Calibri" panose="020F0502020204030204" pitchFamily="34" charset="0"/>
                <a:ea typeface="Times New Roman" panose="02020603050405020304" pitchFamily="18" charset="0"/>
                <a:cs typeface="Calibri Light" panose="020F0302020204030204" pitchFamily="34" charset="0"/>
              </a:rPr>
              <a:t>) באופן </a:t>
            </a:r>
            <a:r>
              <a:rPr lang="he-IL" sz="1800" dirty="0" err="1">
                <a:effectLst/>
                <a:latin typeface="Calibri" panose="020F0502020204030204" pitchFamily="34" charset="0"/>
                <a:ea typeface="Times New Roman" panose="02020603050405020304" pitchFamily="18" charset="0"/>
                <a:cs typeface="Calibri Light" panose="020F0302020204030204" pitchFamily="34" charset="0"/>
              </a:rPr>
              <a:t>איטרטיבי</a:t>
            </a:r>
            <a:r>
              <a:rPr lang="he-IL" sz="1800" dirty="0">
                <a:effectLst/>
                <a:latin typeface="Calibri" panose="020F0502020204030204" pitchFamily="34" charset="0"/>
                <a:ea typeface="Times New Roman" panose="02020603050405020304" pitchFamily="18" charset="0"/>
                <a:cs typeface="Calibri Light" panose="020F0302020204030204" pitchFamily="34" charset="0"/>
              </a:rPr>
              <a:t> לכל ערך סף עד קבלת הפרש מקסימלי. אבל כמו שציינו, אנו מחשבים את סף זה באלגוריתם 1. מאחר ואנו מגבילים את כמות האיטרציות לפי סף של 85% (</a:t>
            </a:r>
            <a:r>
              <a:rPr lang="en-US" sz="1800" dirty="0">
                <a:effectLst/>
                <a:latin typeface="Calibri Light" panose="020F0302020204030204" pitchFamily="34" charset="0"/>
                <a:ea typeface="Times New Roman" panose="02020603050405020304" pitchFamily="18" charset="0"/>
                <a:cs typeface="Arial" panose="020B0604020202020204" pitchFamily="34" charset="0"/>
              </a:rPr>
              <a:t>threshold</a:t>
            </a:r>
            <a:r>
              <a:rPr lang="he-IL" sz="1800" dirty="0">
                <a:effectLst/>
                <a:latin typeface="Calibri" panose="020F0502020204030204" pitchFamily="34" charset="0"/>
                <a:ea typeface="Times New Roman" panose="02020603050405020304" pitchFamily="18" charset="0"/>
                <a:cs typeface="Calibri Light" panose="020F0302020204030204" pitchFamily="34" charset="0"/>
              </a:rPr>
              <a:t>), נמצא סף סופי, כך שימקסם את ערך האנטרופיה. האופן שבו נבצע זאת מפורט באלגוריתם 2 הנועד לחישוב סף זה, כפי שניתן להתרשם מטה.</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800" dirty="0">
              <a:effectLst/>
              <a:latin typeface="Calibri" panose="020F0502020204030204" pitchFamily="34" charset="0"/>
              <a:ea typeface="Times New Roman" panose="02020603050405020304" pitchFamily="18"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effectLst/>
                <a:latin typeface="Calibri" panose="020F0502020204030204" pitchFamily="34" charset="0"/>
                <a:ea typeface="Times New Roman" panose="02020603050405020304" pitchFamily="18" charset="0"/>
                <a:cs typeface="Calibri Light" panose="020F0302020204030204" pitchFamily="34" charset="0"/>
              </a:rPr>
              <a:t>אלגוריתם 2 בא לעזור בצמצום מרחב החיפוש ע"י מציאת </a:t>
            </a:r>
            <a:r>
              <a:rPr lang="en-US" sz="1800" dirty="0">
                <a:effectLst/>
                <a:latin typeface="Calibri Light" panose="020F0302020204030204" pitchFamily="34" charset="0"/>
                <a:ea typeface="Times New Roman" panose="02020603050405020304" pitchFamily="18" charset="0"/>
                <a:cs typeface="Arial" panose="020B0604020202020204" pitchFamily="34" charset="0"/>
              </a:rPr>
              <a:t>threshold</a:t>
            </a:r>
            <a:r>
              <a:rPr lang="he-IL" sz="1800" dirty="0">
                <a:effectLst/>
                <a:latin typeface="Calibri" panose="020F0502020204030204" pitchFamily="34" charset="0"/>
                <a:ea typeface="Times New Roman" panose="02020603050405020304" pitchFamily="18" charset="0"/>
                <a:cs typeface="Calibri Light" panose="020F0302020204030204" pitchFamily="34" charset="0"/>
              </a:rPr>
              <a:t> בעל ערך אנטרופיה מקסימלי. לולאת ה-</a:t>
            </a:r>
            <a:r>
              <a:rPr lang="en-US" sz="1800" dirty="0">
                <a:effectLst/>
                <a:latin typeface="Calibri Light" panose="020F0302020204030204" pitchFamily="34" charset="0"/>
                <a:ea typeface="Times New Roman" panose="02020603050405020304" pitchFamily="18" charset="0"/>
                <a:cs typeface="Arial" panose="020B0604020202020204" pitchFamily="34" charset="0"/>
              </a:rPr>
              <a:t>while</a:t>
            </a:r>
            <a:r>
              <a:rPr lang="he-IL" sz="1800" dirty="0">
                <a:effectLst/>
                <a:latin typeface="Calibri" panose="020F0502020204030204" pitchFamily="34" charset="0"/>
                <a:ea typeface="Times New Roman" panose="02020603050405020304" pitchFamily="18" charset="0"/>
                <a:cs typeface="Calibri Light" panose="020F0302020204030204" pitchFamily="34" charset="0"/>
              </a:rPr>
              <a:t> משמשת למציאת סף שבין 0 לבין </a:t>
            </a:r>
            <a:r>
              <a:rPr lang="en-US" sz="1800" dirty="0" err="1">
                <a:effectLst/>
                <a:latin typeface="Calibri Light" panose="020F0302020204030204" pitchFamily="34" charset="0"/>
                <a:ea typeface="Times New Roman" panose="02020603050405020304" pitchFamily="18" charset="0"/>
                <a:cs typeface="Arial" panose="020B0604020202020204" pitchFamily="34" charset="0"/>
              </a:rPr>
              <a:t>threshold_upper_bound</a:t>
            </a:r>
            <a:r>
              <a:rPr lang="en-US" sz="1800" dirty="0">
                <a:effectLst/>
                <a:latin typeface="Calibri Light" panose="020F0302020204030204" pitchFamily="34" charset="0"/>
                <a:ea typeface="Times New Roman" panose="02020603050405020304" pitchFamily="18" charset="0"/>
                <a:cs typeface="Arial" panose="020B0604020202020204" pitchFamily="34" charset="0"/>
              </a:rPr>
              <a:t> </a:t>
            </a:r>
            <a:r>
              <a:rPr lang="he-IL" sz="1800" dirty="0">
                <a:effectLst/>
                <a:latin typeface="Calibri" panose="020F0502020204030204" pitchFamily="34" charset="0"/>
                <a:ea typeface="Times New Roman" panose="02020603050405020304" pitchFamily="18" charset="0"/>
                <a:cs typeface="Calibri Light" panose="020F0302020204030204" pitchFamily="34" charset="0"/>
              </a:rPr>
              <a:t>עם הוספה של 0.00001 ובכך מצמצמת מרחב החיפוש. לכל ערך סף,  מספר העליות והירידות של ערך הסף נקבעות (מסומנות כ-2 עבור עליות, 1- עבור ירידות ו-0 עבור אין שינוי) ולאחר מכן, ערך האנטרופיה עבור אותה התפלגות מחושבת. בסוף לולאת ה-</a:t>
            </a:r>
            <a:r>
              <a:rPr lang="en-US" sz="1800" dirty="0">
                <a:effectLst/>
                <a:latin typeface="Calibri Light" panose="020F0302020204030204" pitchFamily="34" charset="0"/>
                <a:ea typeface="Times New Roman" panose="02020603050405020304" pitchFamily="18" charset="0"/>
                <a:cs typeface="Arial" panose="020B0604020202020204" pitchFamily="34" charset="0"/>
              </a:rPr>
              <a:t>while</a:t>
            </a:r>
            <a:r>
              <a:rPr lang="he-IL" sz="1800" dirty="0">
                <a:effectLst/>
                <a:latin typeface="Calibri" panose="020F0502020204030204" pitchFamily="34" charset="0"/>
                <a:ea typeface="Times New Roman" panose="02020603050405020304" pitchFamily="18" charset="0"/>
                <a:cs typeface="Calibri Light" panose="020F0302020204030204" pitchFamily="34" charset="0"/>
              </a:rPr>
              <a:t>, נבחרת ההתפלגות (הסף) בעלת ערך האנטרופיה המקסימלי והיא תשמש את אותן המחלקות עליהן דיברנו לעיל.</a:t>
            </a:r>
            <a:endParaRPr lang="en-IL" sz="1800" dirty="0">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IL" sz="1800" dirty="0">
              <a:effectLst/>
              <a:latin typeface="Calibri" panose="020F0502020204030204" pitchFamily="34" charset="0"/>
              <a:ea typeface="Times New Roman" panose="02020603050405020304" pitchFamily="18" charset="0"/>
              <a:cs typeface="Arial" panose="020B0604020202020204" pitchFamily="34" charset="0"/>
            </a:endParaRPr>
          </a:p>
          <a:p>
            <a:pPr marL="0" algn="r" defTabSz="914400" rtl="1" eaLnBrk="1" latinLnBrk="0" hangingPunct="1"/>
            <a:endParaRPr lang="he-IL" b="1" dirty="0"/>
          </a:p>
          <a:p>
            <a:pPr marL="0" algn="r" defTabSz="914400" rtl="1" eaLnBrk="1" latinLnBrk="0" hangingPunct="1"/>
            <a:endParaRPr lang="en-IL" b="1" dirty="0"/>
          </a:p>
        </p:txBody>
      </p:sp>
      <p:sp>
        <p:nvSpPr>
          <p:cNvPr id="4" name="Slide Number Placeholder 3"/>
          <p:cNvSpPr>
            <a:spLocks noGrp="1"/>
          </p:cNvSpPr>
          <p:nvPr>
            <p:ph type="sldNum" sz="quarter" idx="5"/>
          </p:nvPr>
        </p:nvSpPr>
        <p:spPr/>
        <p:txBody>
          <a:bodyPr/>
          <a:lstStyle/>
          <a:p>
            <a:fld id="{2A9CF232-129D-408A-A748-3CCA269D516A}" type="slidenum">
              <a:rPr lang="he-IL" smtClean="0"/>
              <a:t>20</a:t>
            </a:fld>
            <a:endParaRPr lang="he-IL"/>
          </a:p>
        </p:txBody>
      </p:sp>
    </p:spTree>
    <p:extLst>
      <p:ext uri="{BB962C8B-B14F-4D97-AF65-F5344CB8AC3E}">
        <p14:creationId xmlns:p14="http://schemas.microsoft.com/office/powerpoint/2010/main" val="769161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דיבור חופשי </a:t>
            </a:r>
            <a:r>
              <a:rPr lang="en-US" dirty="0"/>
              <a:t> +</a:t>
            </a:r>
            <a:r>
              <a:rPr lang="he-IL" dirty="0"/>
              <a:t> הצגת דוגמת קוד</a:t>
            </a:r>
          </a:p>
        </p:txBody>
      </p:sp>
      <p:sp>
        <p:nvSpPr>
          <p:cNvPr id="4" name="Slide Number Placeholder 3"/>
          <p:cNvSpPr>
            <a:spLocks noGrp="1"/>
          </p:cNvSpPr>
          <p:nvPr>
            <p:ph type="sldNum" sz="quarter" idx="5"/>
          </p:nvPr>
        </p:nvSpPr>
        <p:spPr/>
        <p:txBody>
          <a:bodyPr/>
          <a:lstStyle/>
          <a:p>
            <a:fld id="{2A9CF232-129D-408A-A748-3CCA269D516A}" type="slidenum">
              <a:rPr lang="he-IL" smtClean="0"/>
              <a:t>21</a:t>
            </a:fld>
            <a:endParaRPr lang="he-IL"/>
          </a:p>
        </p:txBody>
      </p:sp>
    </p:spTree>
    <p:extLst>
      <p:ext uri="{BB962C8B-B14F-4D97-AF65-F5344CB8AC3E}">
        <p14:creationId xmlns:p14="http://schemas.microsoft.com/office/powerpoint/2010/main" val="3393732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2A9CF232-129D-408A-A748-3CCA269D516A}" type="slidenum">
              <a:rPr lang="he-IL" smtClean="0"/>
              <a:t>23</a:t>
            </a:fld>
            <a:endParaRPr lang="he-IL"/>
          </a:p>
        </p:txBody>
      </p:sp>
    </p:spTree>
    <p:extLst>
      <p:ext uri="{BB962C8B-B14F-4D97-AF65-F5344CB8AC3E}">
        <p14:creationId xmlns:p14="http://schemas.microsoft.com/office/powerpoint/2010/main" val="3649767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2A9CF232-129D-408A-A748-3CCA269D516A}" type="slidenum">
              <a:rPr lang="he-IL" smtClean="0"/>
              <a:t>5</a:t>
            </a:fld>
            <a:endParaRPr lang="he-IL"/>
          </a:p>
        </p:txBody>
      </p:sp>
    </p:spTree>
    <p:extLst>
      <p:ext uri="{BB962C8B-B14F-4D97-AF65-F5344CB8AC3E}">
        <p14:creationId xmlns:p14="http://schemas.microsoft.com/office/powerpoint/2010/main" val="2315431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אינדיקטורים כלכליים: מחירי המט"ח יכולים להיות מושפעים משמעותית ממדדים כלכליים שונים כמו תוצר מקומי גולמי (תוצר) </a:t>
            </a:r>
            <a:r>
              <a:rPr lang="en-US"/>
              <a:t>GDP</a:t>
            </a:r>
            <a:r>
              <a:rPr lang="he-IL"/>
              <a:t>, שיעורי ריבית, אינפלציה, שיעור אבטלה </a:t>
            </a:r>
            <a:r>
              <a:rPr lang="he-IL" err="1"/>
              <a:t>וכו</a:t>
            </a:r>
            <a:r>
              <a:rPr lang="he-IL"/>
              <a:t>'. אינדיקטורים אלו משקפים את הבריאות הכלכלית של מדינה ומכאן, משפיעים על ערך המטבע שלה.</a:t>
            </a:r>
          </a:p>
          <a:p>
            <a:endParaRPr lang="he-IL"/>
          </a:p>
          <a:p>
            <a:r>
              <a:rPr lang="he-IL"/>
              <a:t>אירועים גיאופוליטיים: יציבות פוליטית היא גורם מפתח בחוזקו של מטבע. בחירות, שינויי מדיניות, מתחים פוליטיים, מלחמות או סנקציות עלולים לגרום לתנודות דרסטיות בערכי המטבע. חיזוי אירועים אלו והשפעתם על שוק המט"ח הוא </a:t>
            </a:r>
            <a:r>
              <a:rPr lang="he-IL" err="1"/>
              <a:t>מאתגר.סנטימנט</a:t>
            </a:r>
            <a:r>
              <a:rPr lang="he-IL"/>
              <a:t> שוק: זה כרוך בהבנת הרגשות והעמדות הקולקטיביות של סוחרי </a:t>
            </a:r>
            <a:r>
              <a:rPr lang="he-IL" err="1"/>
              <a:t>פורקס</a:t>
            </a:r>
            <a:r>
              <a:rPr lang="he-IL"/>
              <a:t>. אם רוב הסוחרים מאמינים שמטבע ינוע בכיוון מסוים, הם יסחרו בהתאם, וישפיעו על ערך המטבע. לכידת וכימות סנטימנט בשוק אינה פשוטה ומוסיפה למורכבות של חיזוי המט"ח.</a:t>
            </a:r>
          </a:p>
          <a:p>
            <a:endParaRPr lang="he-IL"/>
          </a:p>
          <a:p>
            <a:r>
              <a:rPr lang="he-IL"/>
              <a:t>תנודתיות גבוהה: שוקי המט"ח יכולים להיות תנודתיים ביותר, כאשר המחירים משתנים במהירות בתקופות קצרות. תנודתיות גבוהה יוצרת פוטנציאל לרווחים משמעותיים, אך גם מקשה על חיזוי מדויק.</a:t>
            </a:r>
          </a:p>
        </p:txBody>
      </p:sp>
      <p:sp>
        <p:nvSpPr>
          <p:cNvPr id="4" name="מציין מיקום של מספר שקופית 3"/>
          <p:cNvSpPr>
            <a:spLocks noGrp="1"/>
          </p:cNvSpPr>
          <p:nvPr>
            <p:ph type="sldNum" sz="quarter" idx="5"/>
          </p:nvPr>
        </p:nvSpPr>
        <p:spPr/>
        <p:txBody>
          <a:bodyPr/>
          <a:lstStyle/>
          <a:p>
            <a:fld id="{2A9CF232-129D-408A-A748-3CCA269D516A}" type="slidenum">
              <a:rPr lang="he-IL" smtClean="0"/>
              <a:t>6</a:t>
            </a:fld>
            <a:endParaRPr lang="he-IL"/>
          </a:p>
        </p:txBody>
      </p:sp>
    </p:spTree>
    <p:extLst>
      <p:ext uri="{BB962C8B-B14F-4D97-AF65-F5344CB8AC3E}">
        <p14:creationId xmlns:p14="http://schemas.microsoft.com/office/powerpoint/2010/main" val="3702590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ב</a:t>
            </a:r>
            <a:r>
              <a:rPr lang="en-US"/>
              <a:t>RNN</a:t>
            </a:r>
            <a:r>
              <a:rPr lang="he-IL"/>
              <a:t> רגיל, במהלך שלב ההתפשטות לאחור, השיפוע יכול להיות מוכפל מס׳ רב של פעמים במטריצת המשקלים שקשורה לחיבורים בין הנוירונים של השכבה החוזרת. </a:t>
            </a:r>
          </a:p>
          <a:p>
            <a:r>
              <a:rPr lang="he-IL"/>
              <a:t>הדבר בעצם עלול להוביל לשתי בעיות:</a:t>
            </a:r>
          </a:p>
          <a:p>
            <a:r>
              <a:rPr lang="he-IL"/>
              <a:t>1. שיפועים מתפוצצים – השיפוע הופך לגדול מידי וגורם ללמידה להתפצל</a:t>
            </a:r>
          </a:p>
          <a:p>
            <a:r>
              <a:rPr lang="he-IL"/>
              <a:t>2. שיפועים נעלמים – השיפוע הופך קטן מידי וגורם לתהליך הלמידה לקחת המון זמן או עד כדי עצירה לחלוטין.</a:t>
            </a:r>
          </a:p>
          <a:p>
            <a:r>
              <a:rPr lang="he-IL"/>
              <a:t>שתי הבעיות האלו מקשות על </a:t>
            </a:r>
            <a:r>
              <a:rPr lang="en-US"/>
              <a:t>RNNs</a:t>
            </a:r>
            <a:r>
              <a:rPr lang="he-IL"/>
              <a:t> ללמוד ולכוון את </a:t>
            </a:r>
            <a:r>
              <a:rPr lang="he-IL" err="1"/>
              <a:t>הפרמטים</a:t>
            </a:r>
            <a:r>
              <a:rPr lang="he-IL"/>
              <a:t> של השכבות המוקדמות יותר.</a:t>
            </a:r>
          </a:p>
          <a:p>
            <a:endParaRPr lang="he-IL"/>
          </a:p>
          <a:p>
            <a:r>
              <a:rPr lang="en-US"/>
              <a:t>LSTM</a:t>
            </a:r>
            <a:r>
              <a:rPr lang="he-IL"/>
              <a:t>ים מתגברים על בעיית השיפועים הנעלמים באמצעות </a:t>
            </a:r>
            <a:r>
              <a:rPr lang="he-IL" err="1"/>
              <a:t>הארכיטקטורת</a:t>
            </a:r>
            <a:r>
              <a:rPr lang="he-IL"/>
              <a:t> התא השונה שלהם, מסוגלות יותר ללמוד מנתונים שבהם יש למידע רלוונטי, פערים גדולים. </a:t>
            </a:r>
            <a:br>
              <a:rPr lang="en-US"/>
            </a:br>
            <a:r>
              <a:rPr lang="he-IL"/>
              <a:t>הדבר נעשה באמצעות שערים </a:t>
            </a:r>
            <a:r>
              <a:rPr lang="en-US"/>
              <a:t>”gates”</a:t>
            </a:r>
            <a:r>
              <a:rPr lang="he-IL"/>
              <a:t> בתוך המבנה של התא.</a:t>
            </a:r>
          </a:p>
          <a:p>
            <a:r>
              <a:rPr lang="en-US"/>
              <a:t>LSTM</a:t>
            </a:r>
            <a:r>
              <a:rPr lang="he-IL"/>
              <a:t> שומר על ״מצב תא״ נפרד, או זיכרון, הנושא מידע </a:t>
            </a:r>
            <a:r>
              <a:rPr lang="he-IL" err="1"/>
              <a:t>לאורף</a:t>
            </a:r>
            <a:r>
              <a:rPr lang="he-IL"/>
              <a:t> כל עיבוד הרצף.</a:t>
            </a:r>
          </a:p>
          <a:p>
            <a:r>
              <a:rPr lang="he-IL"/>
              <a:t>ה- </a:t>
            </a:r>
            <a:r>
              <a:rPr lang="en-US"/>
              <a:t>LSTM</a:t>
            </a:r>
            <a:r>
              <a:rPr lang="he-IL"/>
              <a:t> יכול להוסיף או להסיר מידע ל״</a:t>
            </a:r>
            <a:r>
              <a:rPr lang="en-US"/>
              <a:t>cell state</a:t>
            </a:r>
            <a:r>
              <a:rPr lang="he-IL"/>
              <a:t>״ באמצעות ה ״</a:t>
            </a:r>
            <a:r>
              <a:rPr lang="en-US"/>
              <a:t>gates</a:t>
            </a:r>
            <a:r>
              <a:rPr lang="he-IL"/>
              <a:t>״.</a:t>
            </a:r>
          </a:p>
          <a:p>
            <a:r>
              <a:rPr lang="he-IL"/>
              <a:t>השערים מורכבים מפונקציית הפעלה </a:t>
            </a:r>
            <a:r>
              <a:rPr lang="he-IL" err="1"/>
              <a:t>סיגמואידית</a:t>
            </a:r>
            <a:r>
              <a:rPr lang="he-IL"/>
              <a:t> שמפיקה ערכים בין 0 – התעלם לחלוטין, 1- אפשר לחלוטין.</a:t>
            </a:r>
          </a:p>
          <a:p>
            <a:endParaRPr lang="he-IL"/>
          </a:p>
          <a:p>
            <a:r>
              <a:rPr lang="en-US"/>
              <a:t>Forget gate</a:t>
            </a:r>
            <a:r>
              <a:rPr lang="he-IL"/>
              <a:t> – בעצם בוחר איזה מידע נשמור או נזרוק. קלט וגם פלט מהתא הקודם עוברים דרך השער הזה.</a:t>
            </a:r>
          </a:p>
          <a:p>
            <a:r>
              <a:rPr lang="en-US"/>
              <a:t>Input gate</a:t>
            </a:r>
            <a:r>
              <a:rPr lang="he-IL"/>
              <a:t> – מעדכן את ה </a:t>
            </a:r>
            <a:r>
              <a:rPr lang="en-US"/>
              <a:t>cell state</a:t>
            </a:r>
            <a:r>
              <a:rPr lang="he-IL"/>
              <a:t> עם מידע חדש. הוא מחולק לשני חלקים. שכבת </a:t>
            </a:r>
            <a:r>
              <a:rPr lang="he-IL" err="1"/>
              <a:t>סיגמויד</a:t>
            </a:r>
            <a:r>
              <a:rPr lang="he-IL"/>
              <a:t> ו</a:t>
            </a:r>
            <a:r>
              <a:rPr lang="en-US"/>
              <a:t>tanh</a:t>
            </a:r>
            <a:r>
              <a:rPr lang="he-IL"/>
              <a:t>. ה</a:t>
            </a:r>
            <a:r>
              <a:rPr lang="en-US"/>
              <a:t>sigmoid</a:t>
            </a:r>
            <a:r>
              <a:rPr lang="he-IL"/>
              <a:t> מחליטה איזה ערכים יעודכנו, בעוד </a:t>
            </a:r>
            <a:r>
              <a:rPr lang="en-US"/>
              <a:t>tanh</a:t>
            </a:r>
            <a:r>
              <a:rPr lang="he-IL"/>
              <a:t> יוצרת וקטור של מועמדים חדשים שיכולים להתווסף למצב הנוכחי.</a:t>
            </a:r>
            <a:endParaRPr lang="en-US"/>
          </a:p>
          <a:p>
            <a:r>
              <a:rPr lang="en-US"/>
              <a:t>Update</a:t>
            </a:r>
            <a:r>
              <a:rPr lang="he-IL"/>
              <a:t> – כעת, הגיע הזמן לעדכן את מצב התא הישן למצב התא החדש. אנו מכפילים את המצב הישן בווקטור ״</a:t>
            </a:r>
            <a:r>
              <a:rPr lang="he-IL" err="1"/>
              <a:t>נשיכחה</a:t>
            </a:r>
            <a:r>
              <a:rPr lang="he-IL"/>
              <a:t>״, ומבטלים ערכים מסוימים. לאחר מכן, אנו מוסיפים את ערכי המועמדים החדשים בקנה מידה של כמה החלטנו לעדכן כל ערך מצב.</a:t>
            </a:r>
          </a:p>
          <a:p>
            <a:r>
              <a:rPr lang="en-US"/>
              <a:t>Output gate</a:t>
            </a:r>
            <a:r>
              <a:rPr lang="he-IL"/>
              <a:t> – מחליט את </a:t>
            </a:r>
            <a:r>
              <a:rPr lang="he-IL" err="1"/>
              <a:t>המטב</a:t>
            </a:r>
            <a:r>
              <a:rPr lang="he-IL"/>
              <a:t> החבוי הבא ואת הפלט. ניתן להשתמש במצב החבוי לחשב את הפלט של התא.</a:t>
            </a:r>
          </a:p>
          <a:p>
            <a:endParaRPr lang="he-IL"/>
          </a:p>
          <a:p>
            <a:r>
              <a:rPr lang="he-IL"/>
              <a:t>ניתן לאמן כל שער בתוך תא </a:t>
            </a:r>
            <a:r>
              <a:rPr lang="en-US"/>
              <a:t>LSTM</a:t>
            </a:r>
            <a:r>
              <a:rPr lang="he-IL"/>
              <a:t> לזהות דפוסים זמניים </a:t>
            </a:r>
            <a:r>
              <a:rPr lang="he-IL" err="1"/>
              <a:t>ספציפים</a:t>
            </a:r>
            <a:r>
              <a:rPr lang="he-IL"/>
              <a:t> </a:t>
            </a:r>
            <a:r>
              <a:rPr lang="he-IL" err="1"/>
              <a:t>לאורף</a:t>
            </a:r>
            <a:r>
              <a:rPr lang="he-IL"/>
              <a:t> זמן, וניתן להשתמש בתבניות האלו לחיזוי שלבים עתידיים בסדרת הזמן.</a:t>
            </a:r>
          </a:p>
          <a:p>
            <a:endParaRPr lang="he-IL"/>
          </a:p>
        </p:txBody>
      </p:sp>
      <p:sp>
        <p:nvSpPr>
          <p:cNvPr id="4" name="Slide Number Placeholder 3"/>
          <p:cNvSpPr>
            <a:spLocks noGrp="1"/>
          </p:cNvSpPr>
          <p:nvPr>
            <p:ph type="sldNum" sz="quarter" idx="5"/>
          </p:nvPr>
        </p:nvSpPr>
        <p:spPr/>
        <p:txBody>
          <a:bodyPr/>
          <a:lstStyle/>
          <a:p>
            <a:fld id="{2A9CF232-129D-408A-A748-3CCA269D516A}" type="slidenum">
              <a:rPr lang="he-IL" smtClean="0"/>
              <a:t>11</a:t>
            </a:fld>
            <a:endParaRPr lang="he-IL"/>
          </a:p>
        </p:txBody>
      </p:sp>
    </p:spTree>
    <p:extLst>
      <p:ext uri="{BB962C8B-B14F-4D97-AF65-F5344CB8AC3E}">
        <p14:creationId xmlns:p14="http://schemas.microsoft.com/office/powerpoint/2010/main" val="3810865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a:t>בעיית השיפוע הנעלם:</a:t>
            </a:r>
            <a:br>
              <a:rPr lang="en-US"/>
            </a:br>
            <a:r>
              <a:rPr lang="he-IL"/>
              <a:t>בתהליך האימון של</a:t>
            </a:r>
            <a:r>
              <a:rPr lang="en-US"/>
              <a:t> RNNs </a:t>
            </a:r>
            <a:r>
              <a:rPr lang="he-IL"/>
              <a:t>אנו משתמשים בהפצה לאחור (</a:t>
            </a:r>
            <a:r>
              <a:rPr lang="en-US"/>
              <a:t>back-propagation</a:t>
            </a:r>
            <a:r>
              <a:rPr lang="he-IL"/>
              <a:t>). כאן, השיפועים מחושבים על ידי יישום מתמשך של כלל השרשרת (נגזרת) במה שמכונה </a:t>
            </a:r>
            <a:r>
              <a:rPr lang="en-US"/>
              <a:t>BPTT </a:t>
            </a:r>
            <a:r>
              <a:rPr lang="he-IL"/>
              <a:t>(</a:t>
            </a:r>
            <a:r>
              <a:rPr lang="en-US"/>
              <a:t>Back propagation through time</a:t>
            </a:r>
            <a:r>
              <a:rPr lang="he-IL"/>
              <a:t>) וכתוצאה מההכפלות החוזרות והנשנות אלו, אם ערכי השיפועים הללו קטנים (פחות מ-1), השיפועים של השכבות התחתונות ב-</a:t>
            </a:r>
            <a:r>
              <a:rPr lang="en-US"/>
              <a:t>RNN </a:t>
            </a:r>
            <a:r>
              <a:rPr lang="he-IL"/>
              <a:t> יכולים לקטון בצורה </a:t>
            </a:r>
            <a:r>
              <a:rPr lang="he-IL" err="1"/>
              <a:t>אקספוננציאלית</a:t>
            </a:r>
            <a:r>
              <a:rPr lang="he-IL"/>
              <a:t> ולשאוף לאפס. כתוצאה מכך, המשקלים של הנוירונים בשכבות הקודמות,(שאמורות בעצם ללמוד </a:t>
            </a:r>
            <a:r>
              <a:rPr lang="he-IL" err="1"/>
              <a:t>ה״תלויות</a:t>
            </a:r>
            <a:r>
              <a:rPr lang="he-IL"/>
              <a:t> ארוכות טווח״) לא מתעדכנות בצורה אפקטיבית, מה שיכול לגרום לרשת לשכוח את מה שראתה בשלב מוקדם יותר. זה בעייתי מאוד עבור משימות של חיזוי סדרות זמן שבהן הקשר בין העבר במהלך הלמידה מקלטים קודמים </a:t>
            </a:r>
            <a:r>
              <a:rPr lang="he-IL" b="1"/>
              <a:t>הכרחי</a:t>
            </a:r>
            <a:r>
              <a:rPr lang="he-IL" b="0"/>
              <a:t> לחיזוי פלטים עתידים.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b="0"/>
          </a:p>
          <a:p>
            <a:pPr marL="0" marR="0" lvl="0" indent="0" algn="r" defTabSz="914400" rtl="1" eaLnBrk="1" fontAlgn="auto" latinLnBrk="0" hangingPunct="1">
              <a:lnSpc>
                <a:spcPct val="100000"/>
              </a:lnSpc>
              <a:spcBef>
                <a:spcPts val="0"/>
              </a:spcBef>
              <a:spcAft>
                <a:spcPts val="0"/>
              </a:spcAft>
              <a:buClrTx/>
              <a:buSzTx/>
              <a:buFontTx/>
              <a:buNone/>
              <a:tabLst/>
              <a:defRPr/>
            </a:pPr>
            <a:r>
              <a:rPr lang="he-IL" b="0"/>
              <a:t> בעיית השיפוע המתפוצץ:</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0"/>
              <a:t>ההפך מבעיית השיפוע הנעלם, נקרא ״השיפוע המתפוצץ״.</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0"/>
              <a:t>כאן, השיפועים יכולים להיות גדולים במיוחד. זה קורה אם הערכים של השיפועים </a:t>
            </a:r>
            <a:r>
              <a:rPr lang="en-US" b="0"/>
              <a:t>)</a:t>
            </a:r>
            <a:r>
              <a:rPr lang="he-IL" b="0"/>
              <a:t>גדולים מ-1</a:t>
            </a:r>
            <a:r>
              <a:rPr lang="en-US" b="0"/>
              <a:t>(</a:t>
            </a:r>
            <a:r>
              <a:rPr lang="he-IL" b="0"/>
              <a:t>, מה שיוביל לשיפועים של שכבות נמוכות שגדלים באופן </a:t>
            </a:r>
            <a:r>
              <a:rPr lang="he-IL" b="0" err="1"/>
              <a:t>אקספוננציאלי</a:t>
            </a:r>
            <a:r>
              <a:rPr lang="he-IL" b="0"/>
              <a:t> במהלך ה- </a:t>
            </a:r>
            <a:r>
              <a:rPr lang="en-US" b="0"/>
              <a:t>BPTT</a:t>
            </a:r>
            <a:r>
              <a:rPr lang="he-IL" b="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0"/>
              <a:t>למה זה גורם? </a:t>
            </a:r>
            <a:r>
              <a:rPr lang="he-IL" b="0" err="1"/>
              <a:t>להתנגות</a:t>
            </a:r>
            <a:r>
              <a:rPr lang="he-IL" b="0"/>
              <a:t> תנודתית מאוד במהלך האימון, המשקולות יכולות להיות </a:t>
            </a:r>
            <a:r>
              <a:rPr lang="en-US" b="0" err="1"/>
              <a:t>NaN</a:t>
            </a:r>
            <a:r>
              <a:rPr lang="he-IL" b="0"/>
              <a:t>ים, בגלל הצפה של מספרים, והלמידה של המודל יכולה להיעצר.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b="0"/>
          </a:p>
          <a:p>
            <a:pPr marL="0" marR="0" lvl="0" indent="0" algn="r" defTabSz="914400" rtl="1" eaLnBrk="1" fontAlgn="auto" latinLnBrk="0" hangingPunct="1">
              <a:lnSpc>
                <a:spcPct val="100000"/>
              </a:lnSpc>
              <a:spcBef>
                <a:spcPts val="0"/>
              </a:spcBef>
              <a:spcAft>
                <a:spcPts val="0"/>
              </a:spcAft>
              <a:buClrTx/>
              <a:buSzTx/>
              <a:buFontTx/>
              <a:buNone/>
              <a:tabLst/>
              <a:defRPr/>
            </a:pPr>
            <a:r>
              <a:rPr lang="en-US"/>
              <a:t>LSTM</a:t>
            </a:r>
            <a:r>
              <a:rPr lang="he-IL"/>
              <a:t> וה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a:t> </a:t>
            </a:r>
          </a:p>
          <a:p>
            <a:endParaRPr lang="en-IL"/>
          </a:p>
        </p:txBody>
      </p:sp>
      <p:sp>
        <p:nvSpPr>
          <p:cNvPr id="4" name="Slide Number Placeholder 3"/>
          <p:cNvSpPr>
            <a:spLocks noGrp="1"/>
          </p:cNvSpPr>
          <p:nvPr>
            <p:ph type="sldNum" sz="quarter" idx="5"/>
          </p:nvPr>
        </p:nvSpPr>
        <p:spPr/>
        <p:txBody>
          <a:bodyPr/>
          <a:lstStyle/>
          <a:p>
            <a:fld id="{2A9CF232-129D-408A-A748-3CCA269D516A}" type="slidenum">
              <a:rPr lang="he-IL" smtClean="0"/>
              <a:t>12</a:t>
            </a:fld>
            <a:endParaRPr lang="he-IL"/>
          </a:p>
        </p:txBody>
      </p:sp>
    </p:spTree>
    <p:extLst>
      <p:ext uri="{BB962C8B-B14F-4D97-AF65-F5344CB8AC3E}">
        <p14:creationId xmlns:p14="http://schemas.microsoft.com/office/powerpoint/2010/main" val="2837973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על כל אחד מהם אפרט ואסביר מדוע זה כדאי יותר מגישת </a:t>
            </a:r>
            <a:r>
              <a:rPr lang="he-IL" dirty="0" err="1"/>
              <a:t>ה״ונילה</a:t>
            </a:r>
            <a:r>
              <a:rPr lang="he-IL" dirty="0"/>
              <a:t>״</a:t>
            </a:r>
            <a:endParaRPr lang="en-IL" dirty="0"/>
          </a:p>
        </p:txBody>
      </p:sp>
      <p:sp>
        <p:nvSpPr>
          <p:cNvPr id="4" name="Slide Number Placeholder 3"/>
          <p:cNvSpPr>
            <a:spLocks noGrp="1"/>
          </p:cNvSpPr>
          <p:nvPr>
            <p:ph type="sldNum" sz="quarter" idx="5"/>
          </p:nvPr>
        </p:nvSpPr>
        <p:spPr/>
        <p:txBody>
          <a:bodyPr/>
          <a:lstStyle/>
          <a:p>
            <a:fld id="{2A9CF232-129D-408A-A748-3CCA269D516A}" type="slidenum">
              <a:rPr lang="he-IL" smtClean="0"/>
              <a:t>13</a:t>
            </a:fld>
            <a:endParaRPr lang="he-IL"/>
          </a:p>
        </p:txBody>
      </p:sp>
    </p:spTree>
    <p:extLst>
      <p:ext uri="{BB962C8B-B14F-4D97-AF65-F5344CB8AC3E}">
        <p14:creationId xmlns:p14="http://schemas.microsoft.com/office/powerpoint/2010/main" val="2034377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מודל היברידי: המחברים במחקר זה שילבו מדדים של ניתוח טכני, אינדיקטורים מאקרו כלכליים ו- </a:t>
            </a:r>
            <a:r>
              <a:rPr lang="en-US" dirty="0"/>
              <a:t>LSTM</a:t>
            </a:r>
            <a:r>
              <a:rPr lang="he-IL" dirty="0"/>
              <a:t> כדי לבנות מודל היברידי.</a:t>
            </a:r>
          </a:p>
          <a:p>
            <a:r>
              <a:rPr lang="he-IL" dirty="0"/>
              <a:t>השימוש באינדיקטורים האלה לצד </a:t>
            </a:r>
            <a:r>
              <a:rPr lang="en-US" dirty="0"/>
              <a:t>LSTM</a:t>
            </a:r>
            <a:r>
              <a:rPr lang="he-IL" dirty="0"/>
              <a:t>, משלב את היתרונות של </a:t>
            </a:r>
            <a:r>
              <a:rPr lang="en-US" dirty="0"/>
              <a:t>feature engineering</a:t>
            </a:r>
            <a:endParaRPr lang="he-IL" dirty="0"/>
          </a:p>
          <a:p>
            <a:r>
              <a:rPr lang="he-IL" dirty="0"/>
              <a:t>למה זה טוב יותר ממודל רגיל והשוואה, נדבר על זה בהמשך.</a:t>
            </a:r>
          </a:p>
        </p:txBody>
      </p:sp>
      <p:sp>
        <p:nvSpPr>
          <p:cNvPr id="4" name="Slide Number Placeholder 3"/>
          <p:cNvSpPr>
            <a:spLocks noGrp="1"/>
          </p:cNvSpPr>
          <p:nvPr>
            <p:ph type="sldNum" sz="quarter" idx="5"/>
          </p:nvPr>
        </p:nvSpPr>
        <p:spPr/>
        <p:txBody>
          <a:bodyPr/>
          <a:lstStyle/>
          <a:p>
            <a:fld id="{2A9CF232-129D-408A-A748-3CCA269D516A}" type="slidenum">
              <a:rPr lang="he-IL" smtClean="0"/>
              <a:t>14</a:t>
            </a:fld>
            <a:endParaRPr lang="he-IL"/>
          </a:p>
        </p:txBody>
      </p:sp>
    </p:spTree>
    <p:extLst>
      <p:ext uri="{BB962C8B-B14F-4D97-AF65-F5344CB8AC3E}">
        <p14:creationId xmlns:p14="http://schemas.microsoft.com/office/powerpoint/2010/main" val="1767003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האינדיקטורים </a:t>
            </a:r>
            <a:r>
              <a:rPr lang="he-IL" dirty="0" err="1"/>
              <a:t>הטכנים</a:t>
            </a:r>
            <a:r>
              <a:rPr lang="he-IL" dirty="0"/>
              <a:t>. כפי שניתן להתרשם, ל</a:t>
            </a:r>
            <a:r>
              <a:rPr lang="en-US" dirty="0"/>
              <a:t>LSTM</a:t>
            </a:r>
            <a:r>
              <a:rPr lang="he-IL" dirty="0"/>
              <a:t> הטכני נכנסים אינדיקטורים </a:t>
            </a:r>
            <a:r>
              <a:rPr lang="he-IL" dirty="0" err="1"/>
              <a:t>טכנים</a:t>
            </a:r>
            <a:r>
              <a:rPr lang="he-IL" dirty="0"/>
              <a:t> על צמדים </a:t>
            </a:r>
            <a:r>
              <a:rPr lang="he-IL" dirty="0" err="1"/>
              <a:t>מסויימים</a:t>
            </a:r>
            <a:r>
              <a:rPr lang="he-IL" dirty="0"/>
              <a:t> החל מ:</a:t>
            </a:r>
            <a:br>
              <a:rPr lang="en-US" dirty="0"/>
            </a:br>
            <a:r>
              <a:rPr lang="en-US" dirty="0"/>
              <a:t>MA</a:t>
            </a:r>
            <a:r>
              <a:rPr lang="he-IL" dirty="0"/>
              <a:t> – שבעצם עוקב אחרי מגמה (או פיגור) לפי חישוב הממוצע שלהם לפי </a:t>
            </a:r>
            <a:r>
              <a:rPr lang="en-US" dirty="0"/>
              <a:t>period</a:t>
            </a:r>
            <a:r>
              <a:rPr lang="he-IL" dirty="0"/>
              <a:t> </a:t>
            </a:r>
            <a:r>
              <a:rPr lang="he-IL" dirty="0" err="1"/>
              <a:t>מסויים</a:t>
            </a:r>
            <a:endParaRPr lang="he-IL" dirty="0"/>
          </a:p>
          <a:p>
            <a:r>
              <a:rPr lang="en-US" dirty="0"/>
              <a:t>MACD</a:t>
            </a:r>
            <a:r>
              <a:rPr lang="he-IL" dirty="0"/>
              <a:t> – גם אינדיקטור מגמה. יש כאן שילוב של </a:t>
            </a:r>
            <a:r>
              <a:rPr lang="en-US" dirty="0"/>
              <a:t>EMA</a:t>
            </a:r>
            <a:r>
              <a:rPr lang="he-IL" dirty="0"/>
              <a:t> באמצע שבעצם מהווה סיגנל ובכל פעם שיש </a:t>
            </a:r>
            <a:r>
              <a:rPr lang="en-US" dirty="0"/>
              <a:t>cross</a:t>
            </a:r>
            <a:r>
              <a:rPr lang="he-IL" dirty="0"/>
              <a:t> מעל/מתחת לקו הסיגנל - נקבל פוטנציאל לקניה/מכירה</a:t>
            </a:r>
          </a:p>
          <a:p>
            <a:r>
              <a:rPr lang="en-US" dirty="0"/>
              <a:t>ROC</a:t>
            </a:r>
            <a:r>
              <a:rPr lang="he-IL" dirty="0"/>
              <a:t> – אינדיקטור מומנטום שמודד את אחוז השינוי. נותן </a:t>
            </a:r>
            <a:r>
              <a:rPr lang="he-IL" dirty="0" err="1"/>
              <a:t>אינדיקצייה</a:t>
            </a:r>
            <a:r>
              <a:rPr lang="he-IL" dirty="0"/>
              <a:t> על מחיר שעולה/יורד בקצב מהיר ולפי זה לקבל החלטה</a:t>
            </a:r>
          </a:p>
          <a:p>
            <a:r>
              <a:rPr lang="en-US" dirty="0"/>
              <a:t>Momentum</a:t>
            </a:r>
            <a:r>
              <a:rPr lang="he-IL" dirty="0"/>
              <a:t> – קצב שינוי של המטבע ועוצמה של הטרנד</a:t>
            </a:r>
          </a:p>
          <a:p>
            <a:r>
              <a:rPr lang="en-US" dirty="0"/>
              <a:t>RSI</a:t>
            </a:r>
            <a:r>
              <a:rPr lang="he-IL" dirty="0"/>
              <a:t> – יכול לעזור למציאת </a:t>
            </a:r>
            <a:r>
              <a:rPr lang="en-US" dirty="0"/>
              <a:t>overbought</a:t>
            </a:r>
            <a:r>
              <a:rPr lang="he-IL" dirty="0"/>
              <a:t> או </a:t>
            </a:r>
            <a:r>
              <a:rPr lang="en-US" dirty="0"/>
              <a:t>oversold</a:t>
            </a:r>
            <a:r>
              <a:rPr lang="he-IL" dirty="0"/>
              <a:t> </a:t>
            </a:r>
            <a:r>
              <a:rPr lang="en-US" dirty="0"/>
              <a:t>conditions</a:t>
            </a:r>
            <a:r>
              <a:rPr lang="he-IL" dirty="0"/>
              <a:t> ולפי זה להבין מתי לצאת מפוזיציה. </a:t>
            </a:r>
            <a:r>
              <a:rPr lang="en-US" dirty="0" err="1"/>
              <a:t>Rsi</a:t>
            </a:r>
            <a:r>
              <a:rPr lang="en-US" dirty="0"/>
              <a:t>&gt;70 </a:t>
            </a:r>
            <a:r>
              <a:rPr lang="he-IL" dirty="0"/>
              <a:t> יכול לשמש (לא </a:t>
            </a:r>
            <a:r>
              <a:rPr lang="he-IL" dirty="0" err="1"/>
              <a:t>בהרכח</a:t>
            </a:r>
            <a:r>
              <a:rPr lang="he-IL" dirty="0"/>
              <a:t>, כנקודת יציאה) בעוד </a:t>
            </a:r>
            <a:r>
              <a:rPr lang="en-US" dirty="0"/>
              <a:t>RSI&lt;30</a:t>
            </a:r>
            <a:r>
              <a:rPr lang="he-IL" dirty="0"/>
              <a:t> יכול להוות כנקודה טובה לכניסה.</a:t>
            </a:r>
          </a:p>
          <a:p>
            <a:r>
              <a:rPr lang="en-US" dirty="0"/>
              <a:t>BB</a:t>
            </a:r>
            <a:r>
              <a:rPr lang="he-IL" dirty="0"/>
              <a:t> – </a:t>
            </a:r>
            <a:r>
              <a:rPr lang="en-US" dirty="0"/>
              <a:t>volatility indicator</a:t>
            </a:r>
            <a:r>
              <a:rPr lang="he-IL" dirty="0"/>
              <a:t>  - משתמש בסטיית תקן וממוצע נע בכדי לתת </a:t>
            </a:r>
            <a:r>
              <a:rPr lang="he-IL" dirty="0" err="1"/>
              <a:t>אינדיקצייה</a:t>
            </a:r>
            <a:r>
              <a:rPr lang="he-IL" dirty="0"/>
              <a:t> ל+- איפה גבולות התנודות יהיה.</a:t>
            </a:r>
          </a:p>
          <a:p>
            <a:r>
              <a:rPr lang="en-US" dirty="0"/>
              <a:t>CCI</a:t>
            </a:r>
            <a:r>
              <a:rPr lang="he-IL" dirty="0"/>
              <a:t> – גם הוא משמש לזהות מצבים פוטנציאלים של </a:t>
            </a:r>
            <a:r>
              <a:rPr lang="en-US" dirty="0"/>
              <a:t>overbought/sold</a:t>
            </a:r>
            <a:r>
              <a:rPr lang="he-IL" dirty="0"/>
              <a:t>. מודד את הסטייה של המחיר מהממוצע הסטטיסטי שלו</a:t>
            </a:r>
            <a:endParaRPr lang="en-IL" dirty="0"/>
          </a:p>
          <a:p>
            <a:pPr marL="0" algn="l" defTabSz="914400" rtl="0" eaLnBrk="1" latinLnBrk="0" hangingPunct="1"/>
            <a:endParaRPr lang="en-IL" dirty="0"/>
          </a:p>
        </p:txBody>
      </p:sp>
      <p:sp>
        <p:nvSpPr>
          <p:cNvPr id="4" name="Slide Number Placeholder 3"/>
          <p:cNvSpPr>
            <a:spLocks noGrp="1"/>
          </p:cNvSpPr>
          <p:nvPr>
            <p:ph type="sldNum" sz="quarter" idx="5"/>
          </p:nvPr>
        </p:nvSpPr>
        <p:spPr/>
        <p:txBody>
          <a:bodyPr/>
          <a:lstStyle/>
          <a:p>
            <a:fld id="{2A9CF232-129D-408A-A748-3CCA269D516A}" type="slidenum">
              <a:rPr lang="he-IL" smtClean="0"/>
              <a:t>15</a:t>
            </a:fld>
            <a:endParaRPr lang="he-IL"/>
          </a:p>
        </p:txBody>
      </p:sp>
    </p:spTree>
    <p:extLst>
      <p:ext uri="{BB962C8B-B14F-4D97-AF65-F5344CB8AC3E}">
        <p14:creationId xmlns:p14="http://schemas.microsoft.com/office/powerpoint/2010/main" val="4115502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0" eaLnBrk="1" latinLnBrk="0" hangingPunct="1"/>
            <a:r>
              <a:rPr lang="he-IL" err="1"/>
              <a:t>הכל</a:t>
            </a:r>
            <a:r>
              <a:rPr lang="he-IL"/>
              <a:t> טוב ויפה אבל איך תוצר לאומי גולמי עוזר לנו? מהי ההשפעה של ריבית, אחוזי אבטלה, וכל השאר בזמן שאנחנו רוצים לבצע החלטת מסחר מושכלת.</a:t>
            </a:r>
            <a:endParaRPr lang="en-IL"/>
          </a:p>
        </p:txBody>
      </p:sp>
      <p:sp>
        <p:nvSpPr>
          <p:cNvPr id="4" name="Slide Number Placeholder 3"/>
          <p:cNvSpPr>
            <a:spLocks noGrp="1"/>
          </p:cNvSpPr>
          <p:nvPr>
            <p:ph type="sldNum" sz="quarter" idx="5"/>
          </p:nvPr>
        </p:nvSpPr>
        <p:spPr/>
        <p:txBody>
          <a:bodyPr/>
          <a:lstStyle/>
          <a:p>
            <a:fld id="{2A9CF232-129D-408A-A748-3CCA269D516A}" type="slidenum">
              <a:rPr lang="he-IL" smtClean="0"/>
              <a:t>16</a:t>
            </a:fld>
            <a:endParaRPr lang="he-IL"/>
          </a:p>
        </p:txBody>
      </p:sp>
    </p:spTree>
    <p:extLst>
      <p:ext uri="{BB962C8B-B14F-4D97-AF65-F5344CB8AC3E}">
        <p14:creationId xmlns:p14="http://schemas.microsoft.com/office/powerpoint/2010/main" val="456920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0EE3FC-A225-91F1-DAD8-D49ADFE8273D}"/>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4987092C-D0A6-55DC-2D81-C7F3828B2E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B26B8085-9808-A047-0A27-A2EC13681728}"/>
              </a:ext>
            </a:extLst>
          </p:cNvPr>
          <p:cNvSpPr>
            <a:spLocks noGrp="1"/>
          </p:cNvSpPr>
          <p:nvPr>
            <p:ph type="dt" sz="half" idx="10"/>
          </p:nvPr>
        </p:nvSpPr>
        <p:spPr/>
        <p:txBody>
          <a:bodyPr/>
          <a:lstStyle/>
          <a:p>
            <a:fld id="{B5EA4C2F-A0FF-4C21-97F7-C208600E3FAA}" type="datetimeFigureOut">
              <a:rPr lang="he-IL" smtClean="0"/>
              <a:t>ו'.תמוז.תשפ"ג</a:t>
            </a:fld>
            <a:endParaRPr lang="he-IL"/>
          </a:p>
        </p:txBody>
      </p:sp>
      <p:sp>
        <p:nvSpPr>
          <p:cNvPr id="5" name="מציין מיקום של כותרת תחתונה 4">
            <a:extLst>
              <a:ext uri="{FF2B5EF4-FFF2-40B4-BE49-F238E27FC236}">
                <a16:creationId xmlns:a16="http://schemas.microsoft.com/office/drawing/2014/main" id="{F9F1CCC1-C0A1-52B9-3A70-2A8D8C5B36F7}"/>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0F4356E-EB9A-AE83-36EF-28981B452CD7}"/>
              </a:ext>
            </a:extLst>
          </p:cNvPr>
          <p:cNvSpPr>
            <a:spLocks noGrp="1"/>
          </p:cNvSpPr>
          <p:nvPr>
            <p:ph type="sldNum" sz="quarter" idx="12"/>
          </p:nvPr>
        </p:nvSpPr>
        <p:spPr/>
        <p:txBody>
          <a:bodyPr/>
          <a:lstStyle/>
          <a:p>
            <a:fld id="{AABD580F-CDB0-46A6-9C4B-8DE5B87CD48F}" type="slidenum">
              <a:rPr lang="he-IL" smtClean="0"/>
              <a:t>‹#›</a:t>
            </a:fld>
            <a:endParaRPr lang="he-IL"/>
          </a:p>
        </p:txBody>
      </p:sp>
    </p:spTree>
    <p:extLst>
      <p:ext uri="{BB962C8B-B14F-4D97-AF65-F5344CB8AC3E}">
        <p14:creationId xmlns:p14="http://schemas.microsoft.com/office/powerpoint/2010/main" val="40868004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AB9E5B-F70D-2F0C-421B-355AFEB1F8C5}"/>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E15FAA98-1141-60C8-A884-0E99903CF1E3}"/>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A31ADAE7-737C-5AEC-2C8E-7DB98C19DB54}"/>
              </a:ext>
            </a:extLst>
          </p:cNvPr>
          <p:cNvSpPr>
            <a:spLocks noGrp="1"/>
          </p:cNvSpPr>
          <p:nvPr>
            <p:ph type="dt" sz="half" idx="10"/>
          </p:nvPr>
        </p:nvSpPr>
        <p:spPr/>
        <p:txBody>
          <a:bodyPr/>
          <a:lstStyle/>
          <a:p>
            <a:fld id="{B5EA4C2F-A0FF-4C21-97F7-C208600E3FAA}" type="datetimeFigureOut">
              <a:rPr lang="he-IL" smtClean="0"/>
              <a:t>ו'.תמוז.תשפ"ג</a:t>
            </a:fld>
            <a:endParaRPr lang="he-IL"/>
          </a:p>
        </p:txBody>
      </p:sp>
      <p:sp>
        <p:nvSpPr>
          <p:cNvPr id="5" name="מציין מיקום של כותרת תחתונה 4">
            <a:extLst>
              <a:ext uri="{FF2B5EF4-FFF2-40B4-BE49-F238E27FC236}">
                <a16:creationId xmlns:a16="http://schemas.microsoft.com/office/drawing/2014/main" id="{3D023580-6E52-3561-518A-17089A8CB6D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34803A8-1249-BC3E-4F29-9AC4BE2063A5}"/>
              </a:ext>
            </a:extLst>
          </p:cNvPr>
          <p:cNvSpPr>
            <a:spLocks noGrp="1"/>
          </p:cNvSpPr>
          <p:nvPr>
            <p:ph type="sldNum" sz="quarter" idx="12"/>
          </p:nvPr>
        </p:nvSpPr>
        <p:spPr/>
        <p:txBody>
          <a:bodyPr/>
          <a:lstStyle/>
          <a:p>
            <a:fld id="{AABD580F-CDB0-46A6-9C4B-8DE5B87CD48F}" type="slidenum">
              <a:rPr lang="he-IL" smtClean="0"/>
              <a:t>‹#›</a:t>
            </a:fld>
            <a:endParaRPr lang="he-IL"/>
          </a:p>
        </p:txBody>
      </p:sp>
    </p:spTree>
    <p:extLst>
      <p:ext uri="{BB962C8B-B14F-4D97-AF65-F5344CB8AC3E}">
        <p14:creationId xmlns:p14="http://schemas.microsoft.com/office/powerpoint/2010/main" val="9772652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5CABBF0F-284D-DE1F-688C-C4B965B83417}"/>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364B69C1-B898-CC7F-A123-8F61AF04804B}"/>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FC1BFDE-7970-B2E6-2996-8C9A5D512F13}"/>
              </a:ext>
            </a:extLst>
          </p:cNvPr>
          <p:cNvSpPr>
            <a:spLocks noGrp="1"/>
          </p:cNvSpPr>
          <p:nvPr>
            <p:ph type="dt" sz="half" idx="10"/>
          </p:nvPr>
        </p:nvSpPr>
        <p:spPr/>
        <p:txBody>
          <a:bodyPr/>
          <a:lstStyle/>
          <a:p>
            <a:fld id="{B5EA4C2F-A0FF-4C21-97F7-C208600E3FAA}" type="datetimeFigureOut">
              <a:rPr lang="he-IL" smtClean="0"/>
              <a:t>ו'.תמוז.תשפ"ג</a:t>
            </a:fld>
            <a:endParaRPr lang="he-IL"/>
          </a:p>
        </p:txBody>
      </p:sp>
      <p:sp>
        <p:nvSpPr>
          <p:cNvPr id="5" name="מציין מיקום של כותרת תחתונה 4">
            <a:extLst>
              <a:ext uri="{FF2B5EF4-FFF2-40B4-BE49-F238E27FC236}">
                <a16:creationId xmlns:a16="http://schemas.microsoft.com/office/drawing/2014/main" id="{91234917-1C83-321D-2BC4-9503B477B6A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0E77ABD6-69E5-B3DB-AA13-B7222AB77BAB}"/>
              </a:ext>
            </a:extLst>
          </p:cNvPr>
          <p:cNvSpPr>
            <a:spLocks noGrp="1"/>
          </p:cNvSpPr>
          <p:nvPr>
            <p:ph type="sldNum" sz="quarter" idx="12"/>
          </p:nvPr>
        </p:nvSpPr>
        <p:spPr/>
        <p:txBody>
          <a:bodyPr/>
          <a:lstStyle/>
          <a:p>
            <a:fld id="{AABD580F-CDB0-46A6-9C4B-8DE5B87CD48F}" type="slidenum">
              <a:rPr lang="he-IL" smtClean="0"/>
              <a:t>‹#›</a:t>
            </a:fld>
            <a:endParaRPr lang="he-IL"/>
          </a:p>
        </p:txBody>
      </p:sp>
    </p:spTree>
    <p:extLst>
      <p:ext uri="{BB962C8B-B14F-4D97-AF65-F5344CB8AC3E}">
        <p14:creationId xmlns:p14="http://schemas.microsoft.com/office/powerpoint/2010/main" val="39277971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AE346D5-B7EC-999F-0981-3E2E7CA1C38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05E441FF-153D-DB2B-2B0E-24C83BEC5135}"/>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154C02F-FA9B-17B6-948B-BBEDC102981E}"/>
              </a:ext>
            </a:extLst>
          </p:cNvPr>
          <p:cNvSpPr>
            <a:spLocks noGrp="1"/>
          </p:cNvSpPr>
          <p:nvPr>
            <p:ph type="dt" sz="half" idx="10"/>
          </p:nvPr>
        </p:nvSpPr>
        <p:spPr/>
        <p:txBody>
          <a:bodyPr/>
          <a:lstStyle/>
          <a:p>
            <a:fld id="{B5EA4C2F-A0FF-4C21-97F7-C208600E3FAA}" type="datetimeFigureOut">
              <a:rPr lang="he-IL" smtClean="0"/>
              <a:t>ו'.תמוז.תשפ"ג</a:t>
            </a:fld>
            <a:endParaRPr lang="he-IL"/>
          </a:p>
        </p:txBody>
      </p:sp>
      <p:sp>
        <p:nvSpPr>
          <p:cNvPr id="5" name="מציין מיקום של כותרת תחתונה 4">
            <a:extLst>
              <a:ext uri="{FF2B5EF4-FFF2-40B4-BE49-F238E27FC236}">
                <a16:creationId xmlns:a16="http://schemas.microsoft.com/office/drawing/2014/main" id="{659A3EEA-8DEF-59E9-1B53-04A6E217587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5378673-2999-0CA3-0125-24F5AA4D8682}"/>
              </a:ext>
            </a:extLst>
          </p:cNvPr>
          <p:cNvSpPr>
            <a:spLocks noGrp="1"/>
          </p:cNvSpPr>
          <p:nvPr>
            <p:ph type="sldNum" sz="quarter" idx="12"/>
          </p:nvPr>
        </p:nvSpPr>
        <p:spPr/>
        <p:txBody>
          <a:bodyPr/>
          <a:lstStyle/>
          <a:p>
            <a:fld id="{AABD580F-CDB0-46A6-9C4B-8DE5B87CD48F}" type="slidenum">
              <a:rPr lang="he-IL" smtClean="0"/>
              <a:t>‹#›</a:t>
            </a:fld>
            <a:endParaRPr lang="he-IL"/>
          </a:p>
        </p:txBody>
      </p:sp>
    </p:spTree>
    <p:extLst>
      <p:ext uri="{BB962C8B-B14F-4D97-AF65-F5344CB8AC3E}">
        <p14:creationId xmlns:p14="http://schemas.microsoft.com/office/powerpoint/2010/main" val="17432170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5394AC-8DBA-A4DC-19C1-A0831D32D45F}"/>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0921D126-D18B-EEB8-3522-92B0BF50DF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92DA6BD4-36F9-5687-C2BC-914D305C8EF5}"/>
              </a:ext>
            </a:extLst>
          </p:cNvPr>
          <p:cNvSpPr>
            <a:spLocks noGrp="1"/>
          </p:cNvSpPr>
          <p:nvPr>
            <p:ph type="dt" sz="half" idx="10"/>
          </p:nvPr>
        </p:nvSpPr>
        <p:spPr/>
        <p:txBody>
          <a:bodyPr/>
          <a:lstStyle/>
          <a:p>
            <a:fld id="{B5EA4C2F-A0FF-4C21-97F7-C208600E3FAA}" type="datetimeFigureOut">
              <a:rPr lang="he-IL" smtClean="0"/>
              <a:t>ו'.תמוז.תשפ"ג</a:t>
            </a:fld>
            <a:endParaRPr lang="he-IL"/>
          </a:p>
        </p:txBody>
      </p:sp>
      <p:sp>
        <p:nvSpPr>
          <p:cNvPr id="5" name="מציין מיקום של כותרת תחתונה 4">
            <a:extLst>
              <a:ext uri="{FF2B5EF4-FFF2-40B4-BE49-F238E27FC236}">
                <a16:creationId xmlns:a16="http://schemas.microsoft.com/office/drawing/2014/main" id="{AEF074C8-73AC-7D76-CE0B-2F5B755C0C7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FC816F4-629C-8C3C-F28C-430F40BA16F8}"/>
              </a:ext>
            </a:extLst>
          </p:cNvPr>
          <p:cNvSpPr>
            <a:spLocks noGrp="1"/>
          </p:cNvSpPr>
          <p:nvPr>
            <p:ph type="sldNum" sz="quarter" idx="12"/>
          </p:nvPr>
        </p:nvSpPr>
        <p:spPr/>
        <p:txBody>
          <a:bodyPr/>
          <a:lstStyle/>
          <a:p>
            <a:fld id="{AABD580F-CDB0-46A6-9C4B-8DE5B87CD48F}" type="slidenum">
              <a:rPr lang="he-IL" smtClean="0"/>
              <a:t>‹#›</a:t>
            </a:fld>
            <a:endParaRPr lang="he-IL"/>
          </a:p>
        </p:txBody>
      </p:sp>
    </p:spTree>
    <p:extLst>
      <p:ext uri="{BB962C8B-B14F-4D97-AF65-F5344CB8AC3E}">
        <p14:creationId xmlns:p14="http://schemas.microsoft.com/office/powerpoint/2010/main" val="51327003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C7578E7-0F88-6798-E2CD-1CEFEE55009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EFCB505-8FD4-0BED-D2D4-3B1B81BA77B3}"/>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6184F7AD-0223-2B26-114A-6CEB4ED9C4A6}"/>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9A1F56C0-9091-3AC5-EB9A-A8679DEA0A47}"/>
              </a:ext>
            </a:extLst>
          </p:cNvPr>
          <p:cNvSpPr>
            <a:spLocks noGrp="1"/>
          </p:cNvSpPr>
          <p:nvPr>
            <p:ph type="dt" sz="half" idx="10"/>
          </p:nvPr>
        </p:nvSpPr>
        <p:spPr/>
        <p:txBody>
          <a:bodyPr/>
          <a:lstStyle/>
          <a:p>
            <a:fld id="{B5EA4C2F-A0FF-4C21-97F7-C208600E3FAA}" type="datetimeFigureOut">
              <a:rPr lang="he-IL" smtClean="0"/>
              <a:t>ו'.תמוז.תשפ"ג</a:t>
            </a:fld>
            <a:endParaRPr lang="he-IL"/>
          </a:p>
        </p:txBody>
      </p:sp>
      <p:sp>
        <p:nvSpPr>
          <p:cNvPr id="6" name="מציין מיקום של כותרת תחתונה 5">
            <a:extLst>
              <a:ext uri="{FF2B5EF4-FFF2-40B4-BE49-F238E27FC236}">
                <a16:creationId xmlns:a16="http://schemas.microsoft.com/office/drawing/2014/main" id="{632E1E98-9335-7684-6A91-CCA0F34DD99B}"/>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D63A28B7-CBC9-9969-AAD7-43DEA7187EBD}"/>
              </a:ext>
            </a:extLst>
          </p:cNvPr>
          <p:cNvSpPr>
            <a:spLocks noGrp="1"/>
          </p:cNvSpPr>
          <p:nvPr>
            <p:ph type="sldNum" sz="quarter" idx="12"/>
          </p:nvPr>
        </p:nvSpPr>
        <p:spPr/>
        <p:txBody>
          <a:bodyPr/>
          <a:lstStyle/>
          <a:p>
            <a:fld id="{AABD580F-CDB0-46A6-9C4B-8DE5B87CD48F}" type="slidenum">
              <a:rPr lang="he-IL" smtClean="0"/>
              <a:t>‹#›</a:t>
            </a:fld>
            <a:endParaRPr lang="he-IL"/>
          </a:p>
        </p:txBody>
      </p:sp>
    </p:spTree>
    <p:extLst>
      <p:ext uri="{BB962C8B-B14F-4D97-AF65-F5344CB8AC3E}">
        <p14:creationId xmlns:p14="http://schemas.microsoft.com/office/powerpoint/2010/main" val="208971511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AFB525C-50F5-D29F-BB46-6D5A7B4F4A56}"/>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B2F6209-677C-A5EA-073B-C5E9549AF8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B4AA3BD3-0141-2BD2-E257-546CA213B742}"/>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75D879B3-AFAD-99E5-289F-B85081290D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DBF6BD05-A19E-7F6F-77BF-F06B718F4310}"/>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D5E484D9-78D3-0B08-8D06-78CEFBE94ED5}"/>
              </a:ext>
            </a:extLst>
          </p:cNvPr>
          <p:cNvSpPr>
            <a:spLocks noGrp="1"/>
          </p:cNvSpPr>
          <p:nvPr>
            <p:ph type="dt" sz="half" idx="10"/>
          </p:nvPr>
        </p:nvSpPr>
        <p:spPr/>
        <p:txBody>
          <a:bodyPr/>
          <a:lstStyle/>
          <a:p>
            <a:fld id="{B5EA4C2F-A0FF-4C21-97F7-C208600E3FAA}" type="datetimeFigureOut">
              <a:rPr lang="he-IL" smtClean="0"/>
              <a:t>ו'.תמוז.תשפ"ג</a:t>
            </a:fld>
            <a:endParaRPr lang="he-IL"/>
          </a:p>
        </p:txBody>
      </p:sp>
      <p:sp>
        <p:nvSpPr>
          <p:cNvPr id="8" name="מציין מיקום של כותרת תחתונה 7">
            <a:extLst>
              <a:ext uri="{FF2B5EF4-FFF2-40B4-BE49-F238E27FC236}">
                <a16:creationId xmlns:a16="http://schemas.microsoft.com/office/drawing/2014/main" id="{B62F7C75-D5E5-B178-CF27-F3B22BA8BB21}"/>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58646732-6BEC-FFEB-9FCD-D365FB558384}"/>
              </a:ext>
            </a:extLst>
          </p:cNvPr>
          <p:cNvSpPr>
            <a:spLocks noGrp="1"/>
          </p:cNvSpPr>
          <p:nvPr>
            <p:ph type="sldNum" sz="quarter" idx="12"/>
          </p:nvPr>
        </p:nvSpPr>
        <p:spPr/>
        <p:txBody>
          <a:bodyPr/>
          <a:lstStyle/>
          <a:p>
            <a:fld id="{AABD580F-CDB0-46A6-9C4B-8DE5B87CD48F}" type="slidenum">
              <a:rPr lang="he-IL" smtClean="0"/>
              <a:t>‹#›</a:t>
            </a:fld>
            <a:endParaRPr lang="he-IL"/>
          </a:p>
        </p:txBody>
      </p:sp>
    </p:spTree>
    <p:extLst>
      <p:ext uri="{BB962C8B-B14F-4D97-AF65-F5344CB8AC3E}">
        <p14:creationId xmlns:p14="http://schemas.microsoft.com/office/powerpoint/2010/main" val="31700076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407C35-C2A2-0B88-0575-6F7FB20201E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E962DB00-BEEA-0A0B-6041-00706AA267DB}"/>
              </a:ext>
            </a:extLst>
          </p:cNvPr>
          <p:cNvSpPr>
            <a:spLocks noGrp="1"/>
          </p:cNvSpPr>
          <p:nvPr>
            <p:ph type="dt" sz="half" idx="10"/>
          </p:nvPr>
        </p:nvSpPr>
        <p:spPr/>
        <p:txBody>
          <a:bodyPr/>
          <a:lstStyle/>
          <a:p>
            <a:fld id="{B5EA4C2F-A0FF-4C21-97F7-C208600E3FAA}" type="datetimeFigureOut">
              <a:rPr lang="he-IL" smtClean="0"/>
              <a:t>ו'.תמוז.תשפ"ג</a:t>
            </a:fld>
            <a:endParaRPr lang="he-IL"/>
          </a:p>
        </p:txBody>
      </p:sp>
      <p:sp>
        <p:nvSpPr>
          <p:cNvPr id="4" name="מציין מיקום של כותרת תחתונה 3">
            <a:extLst>
              <a:ext uri="{FF2B5EF4-FFF2-40B4-BE49-F238E27FC236}">
                <a16:creationId xmlns:a16="http://schemas.microsoft.com/office/drawing/2014/main" id="{37B55113-0407-3052-366D-3B6ABC7674EE}"/>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48A5A842-7C13-F791-5914-C0C6D9BEF865}"/>
              </a:ext>
            </a:extLst>
          </p:cNvPr>
          <p:cNvSpPr>
            <a:spLocks noGrp="1"/>
          </p:cNvSpPr>
          <p:nvPr>
            <p:ph type="sldNum" sz="quarter" idx="12"/>
          </p:nvPr>
        </p:nvSpPr>
        <p:spPr/>
        <p:txBody>
          <a:bodyPr/>
          <a:lstStyle/>
          <a:p>
            <a:fld id="{AABD580F-CDB0-46A6-9C4B-8DE5B87CD48F}" type="slidenum">
              <a:rPr lang="he-IL" smtClean="0"/>
              <a:t>‹#›</a:t>
            </a:fld>
            <a:endParaRPr lang="he-IL"/>
          </a:p>
        </p:txBody>
      </p:sp>
    </p:spTree>
    <p:extLst>
      <p:ext uri="{BB962C8B-B14F-4D97-AF65-F5344CB8AC3E}">
        <p14:creationId xmlns:p14="http://schemas.microsoft.com/office/powerpoint/2010/main" val="429352733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E6214F17-80DA-0374-1680-04ADFF897801}"/>
              </a:ext>
            </a:extLst>
          </p:cNvPr>
          <p:cNvSpPr>
            <a:spLocks noGrp="1"/>
          </p:cNvSpPr>
          <p:nvPr>
            <p:ph type="dt" sz="half" idx="10"/>
          </p:nvPr>
        </p:nvSpPr>
        <p:spPr/>
        <p:txBody>
          <a:bodyPr/>
          <a:lstStyle/>
          <a:p>
            <a:fld id="{B5EA4C2F-A0FF-4C21-97F7-C208600E3FAA}" type="datetimeFigureOut">
              <a:rPr lang="he-IL" smtClean="0"/>
              <a:t>ו'.תמוז.תשפ"ג</a:t>
            </a:fld>
            <a:endParaRPr lang="he-IL"/>
          </a:p>
        </p:txBody>
      </p:sp>
      <p:sp>
        <p:nvSpPr>
          <p:cNvPr id="3" name="מציין מיקום של כותרת תחתונה 2">
            <a:extLst>
              <a:ext uri="{FF2B5EF4-FFF2-40B4-BE49-F238E27FC236}">
                <a16:creationId xmlns:a16="http://schemas.microsoft.com/office/drawing/2014/main" id="{B0FF0D19-1EDA-75A6-FAE9-89C9321FDF3D}"/>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4AD0B528-F623-EB1A-A09D-E2019788833A}"/>
              </a:ext>
            </a:extLst>
          </p:cNvPr>
          <p:cNvSpPr>
            <a:spLocks noGrp="1"/>
          </p:cNvSpPr>
          <p:nvPr>
            <p:ph type="sldNum" sz="quarter" idx="12"/>
          </p:nvPr>
        </p:nvSpPr>
        <p:spPr/>
        <p:txBody>
          <a:bodyPr/>
          <a:lstStyle/>
          <a:p>
            <a:fld id="{AABD580F-CDB0-46A6-9C4B-8DE5B87CD48F}" type="slidenum">
              <a:rPr lang="he-IL" smtClean="0"/>
              <a:t>‹#›</a:t>
            </a:fld>
            <a:endParaRPr lang="he-IL"/>
          </a:p>
        </p:txBody>
      </p:sp>
    </p:spTree>
    <p:extLst>
      <p:ext uri="{BB962C8B-B14F-4D97-AF65-F5344CB8AC3E}">
        <p14:creationId xmlns:p14="http://schemas.microsoft.com/office/powerpoint/2010/main" val="5646551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3F9A933-EAED-CBC5-B35A-0A1502B1DC74}"/>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BB8F39B-D868-1D3C-91F4-641816439D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2285B06C-1517-FC58-8E48-2CC227A1B2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9649E375-FFA7-E2E9-6AD4-9965F560DF72}"/>
              </a:ext>
            </a:extLst>
          </p:cNvPr>
          <p:cNvSpPr>
            <a:spLocks noGrp="1"/>
          </p:cNvSpPr>
          <p:nvPr>
            <p:ph type="dt" sz="half" idx="10"/>
          </p:nvPr>
        </p:nvSpPr>
        <p:spPr/>
        <p:txBody>
          <a:bodyPr/>
          <a:lstStyle/>
          <a:p>
            <a:fld id="{B5EA4C2F-A0FF-4C21-97F7-C208600E3FAA}" type="datetimeFigureOut">
              <a:rPr lang="he-IL" smtClean="0"/>
              <a:t>ו'.תמוז.תשפ"ג</a:t>
            </a:fld>
            <a:endParaRPr lang="he-IL"/>
          </a:p>
        </p:txBody>
      </p:sp>
      <p:sp>
        <p:nvSpPr>
          <p:cNvPr id="6" name="מציין מיקום של כותרת תחתונה 5">
            <a:extLst>
              <a:ext uri="{FF2B5EF4-FFF2-40B4-BE49-F238E27FC236}">
                <a16:creationId xmlns:a16="http://schemas.microsoft.com/office/drawing/2014/main" id="{9F560EEA-4152-749E-643B-492E304FD3A6}"/>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634A59E-DD98-7EE2-CC97-6D7997576F63}"/>
              </a:ext>
            </a:extLst>
          </p:cNvPr>
          <p:cNvSpPr>
            <a:spLocks noGrp="1"/>
          </p:cNvSpPr>
          <p:nvPr>
            <p:ph type="sldNum" sz="quarter" idx="12"/>
          </p:nvPr>
        </p:nvSpPr>
        <p:spPr/>
        <p:txBody>
          <a:bodyPr/>
          <a:lstStyle/>
          <a:p>
            <a:fld id="{AABD580F-CDB0-46A6-9C4B-8DE5B87CD48F}" type="slidenum">
              <a:rPr lang="he-IL" smtClean="0"/>
              <a:t>‹#›</a:t>
            </a:fld>
            <a:endParaRPr lang="he-IL"/>
          </a:p>
        </p:txBody>
      </p:sp>
    </p:spTree>
    <p:extLst>
      <p:ext uri="{BB962C8B-B14F-4D97-AF65-F5344CB8AC3E}">
        <p14:creationId xmlns:p14="http://schemas.microsoft.com/office/powerpoint/2010/main" val="25877268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504E220-C82A-294A-0C3D-FC91F133D90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0439EFDC-FAF1-731F-33B8-BCCBFD9E62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F0527DC5-A700-AF28-9484-C3FF1ABCD7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9B82AE0D-BE4F-4EF7-2A4B-E71DDEDB798B}"/>
              </a:ext>
            </a:extLst>
          </p:cNvPr>
          <p:cNvSpPr>
            <a:spLocks noGrp="1"/>
          </p:cNvSpPr>
          <p:nvPr>
            <p:ph type="dt" sz="half" idx="10"/>
          </p:nvPr>
        </p:nvSpPr>
        <p:spPr/>
        <p:txBody>
          <a:bodyPr/>
          <a:lstStyle/>
          <a:p>
            <a:fld id="{B5EA4C2F-A0FF-4C21-97F7-C208600E3FAA}" type="datetimeFigureOut">
              <a:rPr lang="he-IL" smtClean="0"/>
              <a:t>ו'.תמוז.תשפ"ג</a:t>
            </a:fld>
            <a:endParaRPr lang="he-IL"/>
          </a:p>
        </p:txBody>
      </p:sp>
      <p:sp>
        <p:nvSpPr>
          <p:cNvPr id="6" name="מציין מיקום של כותרת תחתונה 5">
            <a:extLst>
              <a:ext uri="{FF2B5EF4-FFF2-40B4-BE49-F238E27FC236}">
                <a16:creationId xmlns:a16="http://schemas.microsoft.com/office/drawing/2014/main" id="{70385810-2175-79F8-8F3C-ED25171B0AC4}"/>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2ED813B3-A544-412C-812C-A52ACEB867E3}"/>
              </a:ext>
            </a:extLst>
          </p:cNvPr>
          <p:cNvSpPr>
            <a:spLocks noGrp="1"/>
          </p:cNvSpPr>
          <p:nvPr>
            <p:ph type="sldNum" sz="quarter" idx="12"/>
          </p:nvPr>
        </p:nvSpPr>
        <p:spPr/>
        <p:txBody>
          <a:bodyPr/>
          <a:lstStyle/>
          <a:p>
            <a:fld id="{AABD580F-CDB0-46A6-9C4B-8DE5B87CD48F}" type="slidenum">
              <a:rPr lang="he-IL" smtClean="0"/>
              <a:t>‹#›</a:t>
            </a:fld>
            <a:endParaRPr lang="he-IL"/>
          </a:p>
        </p:txBody>
      </p:sp>
    </p:spTree>
    <p:extLst>
      <p:ext uri="{BB962C8B-B14F-4D97-AF65-F5344CB8AC3E}">
        <p14:creationId xmlns:p14="http://schemas.microsoft.com/office/powerpoint/2010/main" val="39107399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798C3963-EBAA-7701-23D7-3031F94B1116}"/>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1269B689-1C9E-3CF1-3291-594F6C38D70E}"/>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205F199-8E7C-EB94-92ED-004620DBE4AA}"/>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B5EA4C2F-A0FF-4C21-97F7-C208600E3FAA}" type="datetimeFigureOut">
              <a:rPr lang="he-IL" smtClean="0"/>
              <a:t>ו'.תמוז.תשפ"ג</a:t>
            </a:fld>
            <a:endParaRPr lang="he-IL"/>
          </a:p>
        </p:txBody>
      </p:sp>
      <p:sp>
        <p:nvSpPr>
          <p:cNvPr id="5" name="מציין מיקום של כותרת תחתונה 4">
            <a:extLst>
              <a:ext uri="{FF2B5EF4-FFF2-40B4-BE49-F238E27FC236}">
                <a16:creationId xmlns:a16="http://schemas.microsoft.com/office/drawing/2014/main" id="{1D7F08A7-4B74-BA68-F3CE-0F936C1626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5254E02E-B48A-CABC-BA97-5802862D061F}"/>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AABD580F-CDB0-46A6-9C4B-8DE5B87CD48F}" type="slidenum">
              <a:rPr lang="he-IL" smtClean="0"/>
              <a:t>‹#›</a:t>
            </a:fld>
            <a:endParaRPr lang="he-IL"/>
          </a:p>
        </p:txBody>
      </p:sp>
    </p:spTree>
    <p:extLst>
      <p:ext uri="{BB962C8B-B14F-4D97-AF65-F5344CB8AC3E}">
        <p14:creationId xmlns:p14="http://schemas.microsoft.com/office/powerpoint/2010/main" val="40335025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E831E7C2-87FF-0D4D-B4C9-30E685E4C811}"/>
              </a:ext>
            </a:extLst>
          </p:cNvPr>
          <p:cNvSpPr>
            <a:spLocks noGrp="1"/>
          </p:cNvSpPr>
          <p:nvPr>
            <p:ph type="ctrTitle"/>
          </p:nvPr>
        </p:nvSpPr>
        <p:spPr>
          <a:xfrm>
            <a:off x="643467" y="1425354"/>
            <a:ext cx="10905066" cy="2847434"/>
          </a:xfrm>
        </p:spPr>
        <p:txBody>
          <a:bodyPr/>
          <a:lstStyle/>
          <a:p>
            <a:pPr defTabSz="1088136"/>
            <a:r>
              <a:rPr lang="he-IL" sz="7140" kern="1200">
                <a:solidFill>
                  <a:schemeClr val="tx1"/>
                </a:solidFill>
                <a:latin typeface="Latin Modern Math" panose="02000503000000000000" pitchFamily="2" charset="77"/>
                <a:ea typeface="+mj-ea"/>
                <a:cs typeface="Calibri" panose="020F0502020204030204" pitchFamily="34" charset="0"/>
              </a:rPr>
              <a:t>חיזוי שערי מט"ח על ידי רשתות למידה עמוקות </a:t>
            </a:r>
            <a:r>
              <a:rPr lang="en-US" sz="7140" kern="1200">
                <a:solidFill>
                  <a:schemeClr val="tx1"/>
                </a:solidFill>
                <a:latin typeface="Latin Modern Math" panose="02000503000000000000" pitchFamily="2" charset="77"/>
                <a:ea typeface="+mj-ea"/>
                <a:cs typeface="Calibri" panose="020F0502020204030204" pitchFamily="34" charset="0"/>
              </a:rPr>
              <a:t>RNN-LSTM</a:t>
            </a:r>
            <a:endParaRPr lang="he-IL">
              <a:latin typeface="Latin Modern Math" panose="02000503000000000000" pitchFamily="2" charset="77"/>
              <a:ea typeface="Latin Modern Math" panose="02000503000000000000" pitchFamily="2" charset="77"/>
              <a:cs typeface="Calibri" panose="020F0502020204030204" pitchFamily="34" charset="0"/>
            </a:endParaRPr>
          </a:p>
        </p:txBody>
      </p:sp>
      <p:sp>
        <p:nvSpPr>
          <p:cNvPr id="4" name="תיבת טקסט 3">
            <a:extLst>
              <a:ext uri="{FF2B5EF4-FFF2-40B4-BE49-F238E27FC236}">
                <a16:creationId xmlns:a16="http://schemas.microsoft.com/office/drawing/2014/main" id="{4A164D48-66CE-3674-4A97-EA715E33F6E0}"/>
              </a:ext>
            </a:extLst>
          </p:cNvPr>
          <p:cNvSpPr txBox="1"/>
          <p:nvPr/>
        </p:nvSpPr>
        <p:spPr>
          <a:xfrm>
            <a:off x="4816256" y="4992182"/>
            <a:ext cx="2559487" cy="421975"/>
          </a:xfrm>
          <a:prstGeom prst="rect">
            <a:avLst/>
          </a:prstGeom>
          <a:noFill/>
        </p:spPr>
        <p:txBody>
          <a:bodyPr wrap="square" rtlCol="1">
            <a:spAutoFit/>
          </a:bodyPr>
          <a:lstStyle/>
          <a:p>
            <a:pPr algn="ctr" defTabSz="1088136">
              <a:spcAft>
                <a:spcPts val="600"/>
              </a:spcAft>
            </a:pPr>
            <a:r>
              <a:rPr lang="he-IL" sz="2142" kern="1200">
                <a:solidFill>
                  <a:schemeClr val="tx1"/>
                </a:solidFill>
                <a:latin typeface="+mn-lt"/>
                <a:ea typeface="+mn-ea"/>
                <a:cs typeface="+mn-cs"/>
              </a:rPr>
              <a:t>נתנאל שושן</a:t>
            </a:r>
            <a:endParaRPr lang="he-IL"/>
          </a:p>
        </p:txBody>
      </p:sp>
    </p:spTree>
    <p:extLst>
      <p:ext uri="{BB962C8B-B14F-4D97-AF65-F5344CB8AC3E}">
        <p14:creationId xmlns:p14="http://schemas.microsoft.com/office/powerpoint/2010/main" val="31575588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0"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EE6E968-5341-49BC-683F-12B7AFFFA64E}"/>
              </a:ext>
            </a:extLst>
          </p:cNvPr>
          <p:cNvSpPr>
            <a:spLocks noGrp="1"/>
          </p:cNvSpPr>
          <p:nvPr>
            <p:ph type="title"/>
          </p:nvPr>
        </p:nvSpPr>
        <p:spPr>
          <a:xfrm>
            <a:off x="838200" y="365125"/>
            <a:ext cx="10515600" cy="1325563"/>
          </a:xfrm>
        </p:spPr>
        <p:txBody>
          <a:bodyPr>
            <a:normAutofit/>
          </a:bodyPr>
          <a:lstStyle/>
          <a:p>
            <a:pPr algn="ctr"/>
            <a:r>
              <a:rPr lang="en-IL">
                <a:latin typeface="Latin Modern Math" panose="02000503000000000000" pitchFamily="2" charset="77"/>
                <a:ea typeface="Latin Modern Math" panose="02000503000000000000" pitchFamily="2" charset="77"/>
              </a:rPr>
              <a:t>What is LSTM?</a:t>
            </a:r>
          </a:p>
        </p:txBody>
      </p:sp>
      <p:sp>
        <p:nvSpPr>
          <p:cNvPr id="4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F3AAB7CB-E986-0EEB-14E0-F5B4B5972EE3}"/>
              </a:ext>
            </a:extLst>
          </p:cNvPr>
          <p:cNvSpPr>
            <a:spLocks noGrp="1"/>
          </p:cNvSpPr>
          <p:nvPr>
            <p:ph idx="1"/>
          </p:nvPr>
        </p:nvSpPr>
        <p:spPr>
          <a:xfrm>
            <a:off x="838200" y="1825625"/>
            <a:ext cx="10515600" cy="4351338"/>
          </a:xfrm>
        </p:spPr>
        <p:txBody>
          <a:bodyPr>
            <a:normAutofit/>
          </a:bodyPr>
          <a:lstStyle/>
          <a:p>
            <a:pPr marL="228600" indent="-228600" defTabSz="914400" rtl="1" eaLnBrk="1" latinLnBrk="0" hangingPunct="1">
              <a:spcBef>
                <a:spcPts val="1000"/>
              </a:spcBef>
              <a:buFont typeface="Arial" panose="020B0604020202020204" pitchFamily="34" charset="0"/>
              <a:buChar char="•"/>
            </a:pPr>
            <a:r>
              <a:rPr lang="en-US" sz="2400">
                <a:latin typeface="Latin Modern Math" panose="02000503000000000000" pitchFamily="2" charset="77"/>
                <a:ea typeface="Latin Modern Math" panose="02000503000000000000" pitchFamily="2" charset="77"/>
              </a:rPr>
              <a:t>LSTM</a:t>
            </a:r>
            <a:r>
              <a:rPr lang="he-IL" sz="2400">
                <a:latin typeface="Latin Modern Math" panose="02000503000000000000" pitchFamily="2" charset="77"/>
                <a:ea typeface="Latin Modern Math" panose="02000503000000000000" pitchFamily="2" charset="77"/>
              </a:rPr>
              <a:t> או (</a:t>
            </a:r>
            <a:r>
              <a:rPr lang="en-US" sz="2400">
                <a:latin typeface="Latin Modern Math" panose="02000503000000000000" pitchFamily="2" charset="77"/>
                <a:ea typeface="Latin Modern Math" panose="02000503000000000000" pitchFamily="2" charset="77"/>
              </a:rPr>
              <a:t>Long Short-Term Memory</a:t>
            </a:r>
            <a:r>
              <a:rPr lang="he-IL" sz="2400">
                <a:latin typeface="Latin Modern Math" panose="02000503000000000000" pitchFamily="2" charset="77"/>
                <a:ea typeface="Latin Modern Math" panose="02000503000000000000" pitchFamily="2" charset="77"/>
              </a:rPr>
              <a:t>) – סוג של רשת נוירונים מחזורית</a:t>
            </a:r>
          </a:p>
          <a:p>
            <a:pPr marL="228600" indent="-228600" defTabSz="914400" rtl="1" eaLnBrk="1" latinLnBrk="0" hangingPunct="1">
              <a:spcBef>
                <a:spcPts val="1000"/>
              </a:spcBef>
              <a:buFont typeface="Arial" panose="020B0604020202020204" pitchFamily="34" charset="0"/>
              <a:buChar char="•"/>
            </a:pPr>
            <a:r>
              <a:rPr lang="he-IL" sz="2400">
                <a:latin typeface="Latin Modern Math" panose="02000503000000000000" pitchFamily="2" charset="77"/>
                <a:ea typeface="Latin Modern Math" panose="02000503000000000000" pitchFamily="2" charset="77"/>
              </a:rPr>
              <a:t>נועדה להתמודד על מגבלות של </a:t>
            </a:r>
            <a:r>
              <a:rPr lang="en-US" sz="2400">
                <a:latin typeface="Latin Modern Math" panose="02000503000000000000" pitchFamily="2" charset="77"/>
                <a:ea typeface="Latin Modern Math" panose="02000503000000000000" pitchFamily="2" charset="77"/>
              </a:rPr>
              <a:t>RNNs</a:t>
            </a:r>
            <a:r>
              <a:rPr lang="he-IL" sz="2400">
                <a:latin typeface="Latin Modern Math" panose="02000503000000000000" pitchFamily="2" charset="77"/>
                <a:ea typeface="Latin Modern Math" panose="02000503000000000000" pitchFamily="2" charset="77"/>
              </a:rPr>
              <a:t> ע״י שמירת ״זיכרון״ של העבר</a:t>
            </a:r>
          </a:p>
          <a:p>
            <a:pPr marL="228600" indent="-228600" defTabSz="914400" rtl="1" eaLnBrk="1" latinLnBrk="0" hangingPunct="1">
              <a:spcBef>
                <a:spcPts val="1000"/>
              </a:spcBef>
              <a:buFont typeface="Arial" panose="020B0604020202020204" pitchFamily="34" charset="0"/>
              <a:buChar char="•"/>
            </a:pPr>
            <a:r>
              <a:rPr lang="he-IL" sz="2400">
                <a:latin typeface="Latin Modern Math" panose="02000503000000000000" pitchFamily="2" charset="77"/>
                <a:ea typeface="Latin Modern Math" panose="02000503000000000000" pitchFamily="2" charset="77"/>
              </a:rPr>
              <a:t>הוצעה לראשונה בשנת 1997 ע״י </a:t>
            </a:r>
            <a:r>
              <a:rPr lang="en-US" sz="2400" b="0" i="0" u="none" strike="noStrike">
                <a:effectLst/>
                <a:latin typeface="Latin Modern Math" panose="02000503000000000000" pitchFamily="2" charset="77"/>
                <a:ea typeface="Latin Modern Math" panose="02000503000000000000" pitchFamily="2" charset="77"/>
              </a:rPr>
              <a:t>Sepp </a:t>
            </a:r>
            <a:r>
              <a:rPr lang="en-US" sz="2400" b="0" i="0" u="none" strike="noStrike" err="1">
                <a:effectLst/>
                <a:latin typeface="Latin Modern Math" panose="02000503000000000000" pitchFamily="2" charset="77"/>
                <a:ea typeface="Latin Modern Math" panose="02000503000000000000" pitchFamily="2" charset="77"/>
              </a:rPr>
              <a:t>Hochreite</a:t>
            </a:r>
            <a:r>
              <a:rPr lang="he-IL" sz="2400" b="0" i="0" u="none" strike="noStrike">
                <a:effectLst/>
                <a:latin typeface="Latin Modern Math" panose="02000503000000000000" pitchFamily="2" charset="77"/>
                <a:ea typeface="Latin Modern Math" panose="02000503000000000000" pitchFamily="2" charset="77"/>
              </a:rPr>
              <a:t> ו- </a:t>
            </a:r>
            <a:r>
              <a:rPr lang="en-US" sz="2400" b="0" i="0" u="none" strike="noStrike">
                <a:effectLst/>
                <a:latin typeface="Latin Modern Math" panose="02000503000000000000" pitchFamily="2" charset="77"/>
                <a:ea typeface="Latin Modern Math" panose="02000503000000000000" pitchFamily="2" charset="77"/>
              </a:rPr>
              <a:t>Jurgen </a:t>
            </a:r>
            <a:r>
              <a:rPr lang="en-US" sz="2400" b="0" i="0" u="none" strike="noStrike" err="1">
                <a:effectLst/>
                <a:latin typeface="Latin Modern Math" panose="02000503000000000000" pitchFamily="2" charset="77"/>
                <a:ea typeface="Latin Modern Math" panose="02000503000000000000" pitchFamily="2" charset="77"/>
              </a:rPr>
              <a:t>Schmidhuber</a:t>
            </a:r>
            <a:r>
              <a:rPr lang="he-IL" sz="2400">
                <a:latin typeface="Latin Modern Math" panose="02000503000000000000" pitchFamily="2" charset="77"/>
                <a:ea typeface="Latin Modern Math" panose="02000503000000000000" pitchFamily="2" charset="77"/>
              </a:rPr>
              <a:t> במטרה להילחם בבעיית השיפוע הנעלם (</a:t>
            </a:r>
            <a:r>
              <a:rPr lang="en-US" sz="2400">
                <a:latin typeface="Latin Modern Math" panose="02000503000000000000" pitchFamily="2" charset="77"/>
                <a:ea typeface="Latin Modern Math" panose="02000503000000000000" pitchFamily="2" charset="77"/>
              </a:rPr>
              <a:t>Vanishing Gradient</a:t>
            </a:r>
            <a:r>
              <a:rPr lang="he-IL" sz="2400">
                <a:latin typeface="Latin Modern Math" panose="02000503000000000000" pitchFamily="2" charset="77"/>
                <a:ea typeface="Latin Modern Math" panose="02000503000000000000" pitchFamily="2" charset="77"/>
              </a:rPr>
              <a:t> ).</a:t>
            </a:r>
            <a:endParaRPr lang="en-IL" sz="2400">
              <a:latin typeface="Latin Modern Math" panose="02000503000000000000" pitchFamily="2" charset="77"/>
              <a:ea typeface="Latin Modern Math" panose="02000503000000000000" pitchFamily="2" charset="77"/>
            </a:endParaRPr>
          </a:p>
        </p:txBody>
      </p:sp>
      <p:pic>
        <p:nvPicPr>
          <p:cNvPr id="4" name="Picture 4" descr="A Brief Introduction to Recurrent Neural Networks | by Jonte Dancker |  Towards Data Science">
            <a:extLst>
              <a:ext uri="{FF2B5EF4-FFF2-40B4-BE49-F238E27FC236}">
                <a16:creationId xmlns:a16="http://schemas.microsoft.com/office/drawing/2014/main" id="{8DD7F745-7223-7B54-6E3A-D7F385AFF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3495" y="3873910"/>
            <a:ext cx="7315200" cy="2120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6792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247F8-9C4B-3A9A-6877-4457EAC1A06F}"/>
              </a:ext>
            </a:extLst>
          </p:cNvPr>
          <p:cNvSpPr>
            <a:spLocks noGrp="1"/>
          </p:cNvSpPr>
          <p:nvPr>
            <p:ph type="title"/>
          </p:nvPr>
        </p:nvSpPr>
        <p:spPr/>
        <p:txBody>
          <a:bodyPr/>
          <a:lstStyle/>
          <a:p>
            <a:pPr algn="ctr"/>
            <a:r>
              <a:rPr lang="en-US">
                <a:latin typeface="Latin Modern Math" panose="02000503000000000000" pitchFamily="2" charset="77"/>
                <a:ea typeface="Latin Modern Math" panose="02000503000000000000" pitchFamily="2" charset="77"/>
              </a:rPr>
              <a:t>How LSTMs work?</a:t>
            </a:r>
            <a:endParaRPr lang="en-IL">
              <a:latin typeface="Latin Modern Math" panose="02000503000000000000" pitchFamily="2" charset="77"/>
              <a:ea typeface="Latin Modern Math" panose="02000503000000000000" pitchFamily="2" charset="77"/>
            </a:endParaRPr>
          </a:p>
        </p:txBody>
      </p:sp>
      <p:pic>
        <p:nvPicPr>
          <p:cNvPr id="3074" name="Picture 2">
            <a:extLst>
              <a:ext uri="{FF2B5EF4-FFF2-40B4-BE49-F238E27FC236}">
                <a16:creationId xmlns:a16="http://schemas.microsoft.com/office/drawing/2014/main" id="{F0844AE9-D569-18D5-A7E3-AB8C9606890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29063" y="2025105"/>
            <a:ext cx="8933873" cy="280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61708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3A2C-A57D-1D51-947C-5BBF534B669C}"/>
              </a:ext>
            </a:extLst>
          </p:cNvPr>
          <p:cNvSpPr>
            <a:spLocks noGrp="1"/>
          </p:cNvSpPr>
          <p:nvPr>
            <p:ph type="title"/>
          </p:nvPr>
        </p:nvSpPr>
        <p:spPr/>
        <p:txBody>
          <a:bodyPr/>
          <a:lstStyle/>
          <a:p>
            <a:pPr algn="ctr" defTabSz="914400" eaLnBrk="1" latinLnBrk="0" hangingPunct="1">
              <a:lnSpc>
                <a:spcPct val="90000"/>
              </a:lnSpc>
              <a:spcBef>
                <a:spcPct val="0"/>
              </a:spcBef>
              <a:buNone/>
            </a:pPr>
            <a:r>
              <a:rPr lang="he-IL">
                <a:latin typeface="Calibri Light" panose="020F0302020204030204" pitchFamily="34" charset="0"/>
                <a:cs typeface="Calibri Light" panose="020F0302020204030204" pitchFamily="34" charset="0"/>
              </a:rPr>
              <a:t>האתגרים העיקרים של </a:t>
            </a:r>
            <a:r>
              <a:rPr lang="en-US">
                <a:latin typeface="Latin Modern Math" panose="02000503000000000000" pitchFamily="2" charset="77"/>
                <a:ea typeface="Latin Modern Math" panose="02000503000000000000" pitchFamily="2" charset="77"/>
                <a:cs typeface="Calibri Light" panose="020F0302020204030204" pitchFamily="34" charset="0"/>
              </a:rPr>
              <a:t>RNNs</a:t>
            </a:r>
            <a:endParaRPr lang="en-IL">
              <a:latin typeface="Latin Modern Math" panose="02000503000000000000" pitchFamily="2" charset="77"/>
              <a:ea typeface="Latin Modern Math" panose="02000503000000000000" pitchFamily="2" charset="77"/>
              <a:cs typeface="Calibri Light" panose="020F0302020204030204" pitchFamily="34" charset="0"/>
            </a:endParaRPr>
          </a:p>
        </p:txBody>
      </p:sp>
      <p:sp>
        <p:nvSpPr>
          <p:cNvPr id="3" name="Content Placeholder 2">
            <a:extLst>
              <a:ext uri="{FF2B5EF4-FFF2-40B4-BE49-F238E27FC236}">
                <a16:creationId xmlns:a16="http://schemas.microsoft.com/office/drawing/2014/main" id="{E3816DB6-E8D6-174F-B895-8065D2E88FAC}"/>
              </a:ext>
            </a:extLst>
          </p:cNvPr>
          <p:cNvSpPr>
            <a:spLocks noGrp="1"/>
          </p:cNvSpPr>
          <p:nvPr>
            <p:ph idx="1"/>
          </p:nvPr>
        </p:nvSpPr>
        <p:spPr/>
        <p:txBody>
          <a:bodyPr>
            <a:normAutofit/>
          </a:bodyPr>
          <a:lstStyle/>
          <a:p>
            <a:pPr marL="228600" indent="-228600" defTabSz="914400" eaLnBrk="1" latinLnBrk="0" hangingPunct="1">
              <a:lnSpc>
                <a:spcPct val="90000"/>
              </a:lnSpc>
              <a:spcBef>
                <a:spcPts val="1000"/>
              </a:spcBef>
              <a:buFont typeface="Arial" panose="020B0604020202020204" pitchFamily="34" charset="0"/>
              <a:buChar char="•"/>
            </a:pPr>
            <a:r>
              <a:rPr lang="he-IL"/>
              <a:t>בעיית השיפוע הנעלם/מתפוצץ</a:t>
            </a:r>
          </a:p>
          <a:p>
            <a:pPr marL="228600" indent="-228600" defTabSz="914400" eaLnBrk="1" latinLnBrk="0" hangingPunct="1">
              <a:lnSpc>
                <a:spcPct val="90000"/>
              </a:lnSpc>
              <a:spcBef>
                <a:spcPts val="1000"/>
              </a:spcBef>
              <a:buFont typeface="Arial" panose="020B0604020202020204" pitchFamily="34" charset="0"/>
              <a:buChar char="•"/>
            </a:pPr>
            <a:r>
              <a:rPr lang="he-IL"/>
              <a:t>ב- </a:t>
            </a:r>
            <a:r>
              <a:rPr lang="en-US">
                <a:latin typeface="Latin Modern Math" panose="02000503000000000000" pitchFamily="2" charset="77"/>
                <a:ea typeface="Latin Modern Math" panose="02000503000000000000" pitchFamily="2" charset="77"/>
              </a:rPr>
              <a:t>RNN</a:t>
            </a:r>
            <a:r>
              <a:rPr lang="he-IL"/>
              <a:t> מסורתי, ככל שהרצף בסדרת הזמן מתארך, היכולת של הרשת לשמור מידע מוקדם פוחת בהדרגה.</a:t>
            </a:r>
          </a:p>
          <a:p>
            <a:pPr marL="228600" indent="-228600" defTabSz="914400" eaLnBrk="1" latinLnBrk="0" hangingPunct="1">
              <a:lnSpc>
                <a:spcPct val="90000"/>
              </a:lnSpc>
              <a:spcBef>
                <a:spcPts val="1000"/>
              </a:spcBef>
              <a:buFont typeface="Arial" panose="020B0604020202020204" pitchFamily="34" charset="0"/>
              <a:buChar char="•"/>
            </a:pPr>
            <a:r>
              <a:rPr lang="he-IL"/>
              <a:t> תופעה זו נקראת ״בעיית השיפוע הנעלם״, הנגרמת ע״י השיפועים המופצים לאחור ברשת להיעלם או להתפוצץ ככל שהם מתפשטים בכל שלב בזמן.</a:t>
            </a:r>
          </a:p>
          <a:p>
            <a:pPr marL="228600" indent="-228600" defTabSz="914400" eaLnBrk="1" latinLnBrk="0" hangingPunct="1">
              <a:lnSpc>
                <a:spcPct val="90000"/>
              </a:lnSpc>
              <a:spcBef>
                <a:spcPts val="1000"/>
              </a:spcBef>
              <a:buFont typeface="Arial" panose="020B0604020202020204" pitchFamily="34" charset="0"/>
              <a:buChar char="•"/>
            </a:pPr>
            <a:r>
              <a:rPr lang="he-IL"/>
              <a:t>במילים פשוטות יותר, הרשת ״שוכחת״ את ההשפעה של נתונים ישנים יותר.</a:t>
            </a:r>
            <a:endParaRPr lang="en-IL"/>
          </a:p>
        </p:txBody>
      </p:sp>
    </p:spTree>
    <p:extLst>
      <p:ext uri="{BB962C8B-B14F-4D97-AF65-F5344CB8AC3E}">
        <p14:creationId xmlns:p14="http://schemas.microsoft.com/office/powerpoint/2010/main" val="25270367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83138-8577-049C-3B39-2BB95C8E4753}"/>
              </a:ext>
            </a:extLst>
          </p:cNvPr>
          <p:cNvSpPr>
            <a:spLocks noGrp="1"/>
          </p:cNvSpPr>
          <p:nvPr>
            <p:ph type="title"/>
          </p:nvPr>
        </p:nvSpPr>
        <p:spPr/>
        <p:txBody>
          <a:bodyPr/>
          <a:lstStyle/>
          <a:p>
            <a:pPr algn="ctr" defTabSz="914400" rtl="0" eaLnBrk="1" latinLnBrk="0" hangingPunct="1">
              <a:lnSpc>
                <a:spcPct val="90000"/>
              </a:lnSpc>
              <a:spcBef>
                <a:spcPct val="0"/>
              </a:spcBef>
              <a:buNone/>
            </a:pPr>
            <a:r>
              <a:rPr lang="en-US" dirty="0">
                <a:latin typeface="Latin Modern Math" panose="02000503000000000000" pitchFamily="2" charset="77"/>
                <a:ea typeface="Latin Modern Math" panose="02000503000000000000" pitchFamily="2" charset="77"/>
              </a:rPr>
              <a:t>Hybrid Approach – WHY?</a:t>
            </a:r>
            <a:endParaRPr lang="en-IL" dirty="0">
              <a:latin typeface="Latin Modern Math" panose="02000503000000000000" pitchFamily="2" charset="77"/>
              <a:ea typeface="Latin Modern Math" panose="02000503000000000000" pitchFamily="2" charset="77"/>
            </a:endParaRPr>
          </a:p>
        </p:txBody>
      </p:sp>
      <p:sp>
        <p:nvSpPr>
          <p:cNvPr id="3" name="Content Placeholder 2">
            <a:extLst>
              <a:ext uri="{FF2B5EF4-FFF2-40B4-BE49-F238E27FC236}">
                <a16:creationId xmlns:a16="http://schemas.microsoft.com/office/drawing/2014/main" id="{E271D90D-9051-3C13-148F-CA02E6AA97A0}"/>
              </a:ext>
            </a:extLst>
          </p:cNvPr>
          <p:cNvSpPr>
            <a:spLocks noGrp="1"/>
          </p:cNvSpPr>
          <p:nvPr>
            <p:ph idx="1"/>
          </p:nvPr>
        </p:nvSpPr>
        <p:spPr/>
        <p:txBody>
          <a:bodyPr>
            <a:normAutofit/>
          </a:bodyPr>
          <a:lstStyle/>
          <a:p>
            <a:pPr marL="228600" indent="-228600" defTabSz="914400" eaLnBrk="1" latinLnBrk="0" hangingPunct="1">
              <a:lnSpc>
                <a:spcPct val="90000"/>
              </a:lnSpc>
              <a:spcBef>
                <a:spcPts val="1000"/>
              </a:spcBef>
              <a:buFont typeface="Arial" panose="020B0604020202020204" pitchFamily="34" charset="0"/>
              <a:buChar char="•"/>
            </a:pPr>
            <a:r>
              <a:rPr lang="he-IL" sz="3600" dirty="0">
                <a:latin typeface="Calibri Light" panose="020F0302020204030204" pitchFamily="34" charset="0"/>
                <a:ea typeface="Latin Modern Math" panose="02000503000000000000" pitchFamily="2" charset="77"/>
                <a:cs typeface="Calibri Light" panose="020F0302020204030204" pitchFamily="34" charset="0"/>
              </a:rPr>
              <a:t>גיוון של נתונים</a:t>
            </a:r>
          </a:p>
          <a:p>
            <a:pPr marL="228600" indent="-228600" defTabSz="914400" eaLnBrk="1" latinLnBrk="0" hangingPunct="1">
              <a:lnSpc>
                <a:spcPct val="90000"/>
              </a:lnSpc>
              <a:spcBef>
                <a:spcPts val="1000"/>
              </a:spcBef>
              <a:buFont typeface="Arial" panose="020B0604020202020204" pitchFamily="34" charset="0"/>
              <a:buChar char="•"/>
            </a:pPr>
            <a:r>
              <a:rPr lang="he-IL" sz="3600" dirty="0">
                <a:latin typeface="Calibri Light" panose="020F0302020204030204" pitchFamily="34" charset="0"/>
                <a:ea typeface="Latin Modern Math" panose="02000503000000000000" pitchFamily="2" charset="77"/>
                <a:cs typeface="Calibri Light" panose="020F0302020204030204" pitchFamily="34" charset="0"/>
              </a:rPr>
              <a:t>חסינות</a:t>
            </a:r>
          </a:p>
          <a:p>
            <a:pPr marL="228600" indent="-228600" defTabSz="914400" eaLnBrk="1" latinLnBrk="0" hangingPunct="1">
              <a:lnSpc>
                <a:spcPct val="90000"/>
              </a:lnSpc>
              <a:spcBef>
                <a:spcPts val="1000"/>
              </a:spcBef>
              <a:buFont typeface="Arial" panose="020B0604020202020204" pitchFamily="34" charset="0"/>
              <a:buChar char="•"/>
            </a:pPr>
            <a:r>
              <a:rPr lang="he-IL" sz="3600" dirty="0">
                <a:latin typeface="Calibri Light" panose="020F0302020204030204" pitchFamily="34" charset="0"/>
                <a:ea typeface="Latin Modern Math" panose="02000503000000000000" pitchFamily="2" charset="77"/>
                <a:cs typeface="Calibri Light" panose="020F0302020204030204" pitchFamily="34" charset="0"/>
              </a:rPr>
              <a:t>דיוק</a:t>
            </a:r>
          </a:p>
          <a:p>
            <a:pPr marL="228600" indent="-228600" defTabSz="914400" eaLnBrk="1" latinLnBrk="0" hangingPunct="1">
              <a:lnSpc>
                <a:spcPct val="90000"/>
              </a:lnSpc>
              <a:spcBef>
                <a:spcPts val="1000"/>
              </a:spcBef>
              <a:buFont typeface="Arial" panose="020B0604020202020204" pitchFamily="34" charset="0"/>
              <a:buChar char="•"/>
            </a:pPr>
            <a:r>
              <a:rPr lang="he-IL" sz="3600" dirty="0">
                <a:latin typeface="Calibri Light" panose="020F0302020204030204" pitchFamily="34" charset="0"/>
                <a:ea typeface="Latin Modern Math" panose="02000503000000000000" pitchFamily="2" charset="77"/>
                <a:cs typeface="Calibri Light" panose="020F0302020204030204" pitchFamily="34" charset="0"/>
              </a:rPr>
              <a:t>הבנה של המודל ויכולת פירוש</a:t>
            </a:r>
            <a:endParaRPr lang="en-IL" sz="3600" dirty="0">
              <a:latin typeface="Calibri Light" panose="020F0302020204030204" pitchFamily="34" charset="0"/>
              <a:ea typeface="Latin Modern Math" panose="02000503000000000000" pitchFamily="2" charset="77"/>
              <a:cs typeface="Calibri Light" panose="020F0302020204030204" pitchFamily="34" charset="0"/>
            </a:endParaRPr>
          </a:p>
        </p:txBody>
      </p:sp>
    </p:spTree>
    <p:extLst>
      <p:ext uri="{BB962C8B-B14F-4D97-AF65-F5344CB8AC3E}">
        <p14:creationId xmlns:p14="http://schemas.microsoft.com/office/powerpoint/2010/main" val="32912090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EDE2-4DCE-0256-032F-6C48F4FAAD5A}"/>
              </a:ext>
            </a:extLst>
          </p:cNvPr>
          <p:cNvSpPr>
            <a:spLocks noGrp="1"/>
          </p:cNvSpPr>
          <p:nvPr>
            <p:ph type="title"/>
          </p:nvPr>
        </p:nvSpPr>
        <p:spPr/>
        <p:txBody>
          <a:bodyPr/>
          <a:lstStyle/>
          <a:p>
            <a:pPr algn="ctr" defTabSz="914400" eaLnBrk="1" latinLnBrk="0" hangingPunct="1">
              <a:lnSpc>
                <a:spcPct val="90000"/>
              </a:lnSpc>
              <a:spcBef>
                <a:spcPct val="0"/>
              </a:spcBef>
              <a:buNone/>
            </a:pPr>
            <a:r>
              <a:rPr lang="he-IL">
                <a:latin typeface="Calibri Light" panose="020F0302020204030204" pitchFamily="34" charset="0"/>
                <a:cs typeface="Calibri Light" panose="020F0302020204030204" pitchFamily="34" charset="0"/>
              </a:rPr>
              <a:t>חלק ג: גישת ה </a:t>
            </a:r>
            <a:r>
              <a:rPr lang="en-US">
                <a:latin typeface="Calibri Light" panose="020F0302020204030204" pitchFamily="34" charset="0"/>
                <a:cs typeface="Calibri Light" panose="020F0302020204030204" pitchFamily="34" charset="0"/>
              </a:rPr>
              <a:t>LSTM</a:t>
            </a:r>
            <a:r>
              <a:rPr lang="he-IL">
                <a:latin typeface="Calibri Light" panose="020F0302020204030204" pitchFamily="34" charset="0"/>
                <a:cs typeface="Calibri Light" panose="020F0302020204030204" pitchFamily="34" charset="0"/>
              </a:rPr>
              <a:t> ההיברידית</a:t>
            </a:r>
            <a:endParaRPr lang="en-IL">
              <a:latin typeface="Calibri Light" panose="020F0302020204030204" pitchFamily="34" charset="0"/>
              <a:cs typeface="Calibri Light" panose="020F0302020204030204" pitchFamily="34" charset="0"/>
            </a:endParaRPr>
          </a:p>
        </p:txBody>
      </p:sp>
      <p:pic>
        <p:nvPicPr>
          <p:cNvPr id="5" name="Content Placeholder 4" descr="A diagram of a process&#10;&#10;Description automatically generated with low confidence">
            <a:extLst>
              <a:ext uri="{FF2B5EF4-FFF2-40B4-BE49-F238E27FC236}">
                <a16:creationId xmlns:a16="http://schemas.microsoft.com/office/drawing/2014/main" id="{04089A2E-C107-BC83-2AE9-E0FA8B0E77A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013" r="575"/>
          <a:stretch/>
        </p:blipFill>
        <p:spPr>
          <a:xfrm>
            <a:off x="2556934" y="1310185"/>
            <a:ext cx="7037442" cy="5348054"/>
          </a:xfrm>
        </p:spPr>
      </p:pic>
      <p:sp>
        <p:nvSpPr>
          <p:cNvPr id="3" name="TextBox 2">
            <a:extLst>
              <a:ext uri="{FF2B5EF4-FFF2-40B4-BE49-F238E27FC236}">
                <a16:creationId xmlns:a16="http://schemas.microsoft.com/office/drawing/2014/main" id="{FB5A7AC9-2E4E-4D57-F102-62F7C6635A4E}"/>
              </a:ext>
            </a:extLst>
          </p:cNvPr>
          <p:cNvSpPr txBox="1"/>
          <p:nvPr/>
        </p:nvSpPr>
        <p:spPr>
          <a:xfrm>
            <a:off x="2597624" y="6473573"/>
            <a:ext cx="7233903" cy="369332"/>
          </a:xfrm>
          <a:prstGeom prst="rect">
            <a:avLst/>
          </a:prstGeom>
          <a:noFill/>
        </p:spPr>
        <p:txBody>
          <a:bodyPr wrap="none" rtlCol="0">
            <a:spAutoFit/>
          </a:bodyPr>
          <a:lstStyle/>
          <a:p>
            <a:pPr marL="0" algn="l" defTabSz="914400" rtl="0" eaLnBrk="1" latinLnBrk="0" hangingPunct="1"/>
            <a:r>
              <a:rPr lang="en-US"/>
              <a:t>https://</a:t>
            </a:r>
            <a:r>
              <a:rPr lang="en-US" err="1"/>
              <a:t>jfin-swufe.springeropen.com</a:t>
            </a:r>
            <a:r>
              <a:rPr lang="en-US"/>
              <a:t>/articles/10.1186/s40854-020-00220-2</a:t>
            </a:r>
            <a:endParaRPr lang="en-IL"/>
          </a:p>
        </p:txBody>
      </p:sp>
    </p:spTree>
    <p:extLst>
      <p:ext uri="{BB962C8B-B14F-4D97-AF65-F5344CB8AC3E}">
        <p14:creationId xmlns:p14="http://schemas.microsoft.com/office/powerpoint/2010/main" val="36226488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4412E-F938-B96C-B0DB-052D10C28F59}"/>
              </a:ext>
            </a:extLst>
          </p:cNvPr>
          <p:cNvSpPr>
            <a:spLocks noGrp="1"/>
          </p:cNvSpPr>
          <p:nvPr>
            <p:ph type="title"/>
          </p:nvPr>
        </p:nvSpPr>
        <p:spPr/>
        <p:txBody>
          <a:bodyPr/>
          <a:lstStyle/>
          <a:p>
            <a:pPr algn="ctr" defTabSz="914400" rtl="0" eaLnBrk="1" latinLnBrk="0" hangingPunct="1">
              <a:lnSpc>
                <a:spcPct val="90000"/>
              </a:lnSpc>
              <a:spcBef>
                <a:spcPct val="0"/>
              </a:spcBef>
              <a:buNone/>
            </a:pPr>
            <a:r>
              <a:rPr lang="en-IL" dirty="0">
                <a:latin typeface="Latin Modern Math" panose="02000503000000000000" pitchFamily="2" charset="77"/>
                <a:ea typeface="Latin Modern Math" panose="02000503000000000000" pitchFamily="2" charset="77"/>
              </a:rPr>
              <a:t>Technical Inidcators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29ABF6-9783-7A84-4127-7DACF018B81B}"/>
                  </a:ext>
                </a:extLst>
              </p:cNvPr>
              <p:cNvSpPr>
                <a:spLocks noGrp="1"/>
              </p:cNvSpPr>
              <p:nvPr>
                <p:ph idx="1"/>
              </p:nvPr>
            </p:nvSpPr>
            <p:spPr/>
            <p:txBody>
              <a:bodyPr>
                <a:normAutofit fontScale="47500" lnSpcReduction="20000"/>
              </a:bodyPr>
              <a:lstStyle/>
              <a:p>
                <a:pPr marL="228600" indent="-228600" algn="l" defTabSz="914400" rtl="0" eaLnBrk="1" latinLnBrk="0" hangingPunct="1">
                  <a:lnSpc>
                    <a:spcPct val="90000"/>
                  </a:lnSpc>
                  <a:spcBef>
                    <a:spcPts val="1000"/>
                  </a:spcBef>
                  <a:buFont typeface="Arial" panose="020B0604020202020204" pitchFamily="34" charset="0"/>
                  <a:buChar char="•"/>
                </a:pPr>
                <a:r>
                  <a:rPr lang="en-IL" dirty="0">
                    <a:latin typeface="Latin Modern Math" panose="02000503000000000000" pitchFamily="2" charset="77"/>
                    <a:ea typeface="Latin Modern Math" panose="02000503000000000000" pitchFamily="2" charset="77"/>
                  </a:rPr>
                  <a:t>Moving Average (MA)</a:t>
                </a:r>
              </a:p>
              <a:p>
                <a:pPr marL="228600" indent="-228600" algn="l" defTabSz="914400" rtl="0" eaLnBrk="1" latinLnBrk="0" hangingPunct="1">
                  <a:lnSpc>
                    <a:spcPct val="90000"/>
                  </a:lnSpc>
                  <a:spcBef>
                    <a:spcPts val="1000"/>
                  </a:spcBef>
                  <a:buFont typeface="Arial" panose="020B0604020202020204" pitchFamily="34" charset="0"/>
                  <a:buChar char="•"/>
                </a:pPr>
                <a:endParaRPr lang="en-IL" dirty="0">
                  <a:latin typeface="Latin Modern Math" panose="02000503000000000000" pitchFamily="2" charset="77"/>
                  <a:ea typeface="Latin Modern Math" panose="02000503000000000000" pitchFamily="2" charset="77"/>
                </a:endParaRPr>
              </a:p>
              <a:p>
                <a:pPr marL="0" indent="0" algn="l" rtl="0">
                  <a:buNone/>
                </a:pPr>
                <a14:m>
                  <m:oMathPara xmlns:m="http://schemas.openxmlformats.org/officeDocument/2006/math">
                    <m:oMathParaPr>
                      <m:jc m:val="centerGroup"/>
                    </m:oMathParaPr>
                    <m:oMath xmlns:m="http://schemas.openxmlformats.org/officeDocument/2006/math">
                      <m:r>
                        <a:rPr lang="en-US" sz="2900" i="1">
                          <a:latin typeface="Cambria Math" panose="02040503050406030204" pitchFamily="18" charset="0"/>
                          <a:ea typeface="Latin Modern Math" panose="02000503000000000000" pitchFamily="2" charset="77"/>
                        </a:rPr>
                        <m:t>𝑀𝐴</m:t>
                      </m:r>
                      <m:r>
                        <a:rPr lang="en-US" sz="2900" i="1">
                          <a:latin typeface="Cambria Math" panose="02040503050406030204" pitchFamily="18" charset="0"/>
                          <a:ea typeface="Latin Modern Math" panose="02000503000000000000" pitchFamily="2" charset="77"/>
                        </a:rPr>
                        <m:t>=</m:t>
                      </m:r>
                      <m:f>
                        <m:fPr>
                          <m:ctrlPr>
                            <a:rPr lang="en-IL" sz="2900" i="1">
                              <a:latin typeface="Cambria Math" panose="02040503050406030204" pitchFamily="18" charset="0"/>
                              <a:ea typeface="Latin Modern Math" panose="02000503000000000000" pitchFamily="2" charset="77"/>
                            </a:rPr>
                          </m:ctrlPr>
                        </m:fPr>
                        <m:num>
                          <m:r>
                            <a:rPr lang="en-US" sz="2900" i="1">
                              <a:latin typeface="Cambria Math" panose="02040503050406030204" pitchFamily="18" charset="0"/>
                              <a:ea typeface="Latin Modern Math" panose="02000503000000000000" pitchFamily="2" charset="77"/>
                            </a:rPr>
                            <m:t>𝑃</m:t>
                          </m:r>
                        </m:num>
                        <m:den>
                          <m:r>
                            <a:rPr lang="en-US" sz="2900" i="1">
                              <a:latin typeface="Cambria Math" panose="02040503050406030204" pitchFamily="18" charset="0"/>
                              <a:ea typeface="Latin Modern Math" panose="02000503000000000000" pitchFamily="2" charset="77"/>
                            </a:rPr>
                            <m:t>𝑁</m:t>
                          </m:r>
                        </m:den>
                      </m:f>
                      <m:r>
                        <a:rPr lang="en-US" sz="2900" i="1">
                          <a:latin typeface="Cambria Math" panose="02040503050406030204" pitchFamily="18" charset="0"/>
                          <a:ea typeface="Latin Modern Math" panose="02000503000000000000" pitchFamily="2" charset="77"/>
                        </a:rPr>
                        <m:t>  , </m:t>
                      </m:r>
                      <m:r>
                        <a:rPr lang="en-US" sz="2900" i="1">
                          <a:latin typeface="Cambria Math" panose="02040503050406030204" pitchFamily="18" charset="0"/>
                          <a:ea typeface="Latin Modern Math" panose="02000503000000000000" pitchFamily="2" charset="77"/>
                        </a:rPr>
                        <m:t>𝑁</m:t>
                      </m:r>
                      <m:r>
                        <a:rPr lang="en-US" sz="2900" i="1">
                          <a:latin typeface="Cambria Math" panose="02040503050406030204" pitchFamily="18" charset="0"/>
                          <a:ea typeface="Latin Modern Math" panose="02000503000000000000" pitchFamily="2" charset="77"/>
                        </a:rPr>
                        <m:t>=</m:t>
                      </m:r>
                      <m:r>
                        <a:rPr lang="en-US" sz="2900" i="1">
                          <a:latin typeface="Cambria Math" panose="02040503050406030204" pitchFamily="18" charset="0"/>
                          <a:ea typeface="Latin Modern Math" panose="02000503000000000000" pitchFamily="2" charset="77"/>
                        </a:rPr>
                        <m:t>𝑛𝑢𝑚𝑏𝑒𝑟</m:t>
                      </m:r>
                      <m:r>
                        <a:rPr lang="en-US" sz="2900" i="1">
                          <a:latin typeface="Cambria Math" panose="02040503050406030204" pitchFamily="18" charset="0"/>
                          <a:ea typeface="Latin Modern Math" panose="02000503000000000000" pitchFamily="2" charset="77"/>
                        </a:rPr>
                        <m:t> </m:t>
                      </m:r>
                      <m:r>
                        <a:rPr lang="en-US" sz="2900" i="1">
                          <a:latin typeface="Cambria Math" panose="02040503050406030204" pitchFamily="18" charset="0"/>
                          <a:ea typeface="Latin Modern Math" panose="02000503000000000000" pitchFamily="2" charset="77"/>
                        </a:rPr>
                        <m:t>𝑜𝑓</m:t>
                      </m:r>
                      <m:r>
                        <a:rPr lang="en-US" sz="2900" i="1">
                          <a:latin typeface="Cambria Math" panose="02040503050406030204" pitchFamily="18" charset="0"/>
                          <a:ea typeface="Latin Modern Math" panose="02000503000000000000" pitchFamily="2" charset="77"/>
                        </a:rPr>
                        <m:t> </m:t>
                      </m:r>
                      <m:r>
                        <a:rPr lang="en-US" sz="2900" i="1">
                          <a:latin typeface="Cambria Math" panose="02040503050406030204" pitchFamily="18" charset="0"/>
                          <a:ea typeface="Latin Modern Math" panose="02000503000000000000" pitchFamily="2" charset="77"/>
                        </a:rPr>
                        <m:t>𝑑𝑎𝑦𝑠</m:t>
                      </m:r>
                      <m:r>
                        <a:rPr lang="en-US" sz="2900" i="1">
                          <a:latin typeface="Cambria Math" panose="02040503050406030204" pitchFamily="18" charset="0"/>
                          <a:ea typeface="Latin Modern Math" panose="02000503000000000000" pitchFamily="2" charset="77"/>
                        </a:rPr>
                        <m:t>, </m:t>
                      </m:r>
                      <m:r>
                        <a:rPr lang="en-US" sz="2900" i="1">
                          <a:latin typeface="Cambria Math" panose="02040503050406030204" pitchFamily="18" charset="0"/>
                          <a:ea typeface="Latin Modern Math" panose="02000503000000000000" pitchFamily="2" charset="77"/>
                        </a:rPr>
                        <m:t>𝑃</m:t>
                      </m:r>
                      <m:r>
                        <a:rPr lang="en-US" sz="2900" i="1">
                          <a:latin typeface="Cambria Math" panose="02040503050406030204" pitchFamily="18" charset="0"/>
                          <a:ea typeface="Latin Modern Math" panose="02000503000000000000" pitchFamily="2" charset="77"/>
                        </a:rPr>
                        <m:t>=∑</m:t>
                      </m:r>
                      <m:r>
                        <a:rPr lang="en-US" sz="2900" i="1">
                          <a:latin typeface="Cambria Math" panose="02040503050406030204" pitchFamily="18" charset="0"/>
                          <a:ea typeface="Latin Modern Math" panose="02000503000000000000" pitchFamily="2" charset="77"/>
                        </a:rPr>
                        <m:t>𝑐𝑙𝑜𝑠𝑒𝑑</m:t>
                      </m:r>
                      <m:r>
                        <a:rPr lang="en-US" sz="2900" i="1">
                          <a:latin typeface="Cambria Math" panose="02040503050406030204" pitchFamily="18" charset="0"/>
                          <a:ea typeface="Latin Modern Math" panose="02000503000000000000" pitchFamily="2" charset="77"/>
                        </a:rPr>
                        <m:t> </m:t>
                      </m:r>
                      <m:r>
                        <a:rPr lang="en-US" sz="2900" i="1">
                          <a:latin typeface="Cambria Math" panose="02040503050406030204" pitchFamily="18" charset="0"/>
                          <a:ea typeface="Latin Modern Math" panose="02000503000000000000" pitchFamily="2" charset="77"/>
                        </a:rPr>
                        <m:t>𝑝𝑟𝑖𝑐𝑒𝑠</m:t>
                      </m:r>
                      <m:r>
                        <a:rPr lang="en-US" sz="2900" i="1">
                          <a:latin typeface="Cambria Math" panose="02040503050406030204" pitchFamily="18" charset="0"/>
                          <a:ea typeface="Latin Modern Math" panose="02000503000000000000" pitchFamily="2" charset="77"/>
                        </a:rPr>
                        <m:t> </m:t>
                      </m:r>
                      <m:r>
                        <a:rPr lang="en-US" sz="2900" i="1">
                          <a:latin typeface="Cambria Math" panose="02040503050406030204" pitchFamily="18" charset="0"/>
                          <a:ea typeface="Latin Modern Math" panose="02000503000000000000" pitchFamily="2" charset="77"/>
                        </a:rPr>
                        <m:t>𝑖𝑛</m:t>
                      </m:r>
                      <m:r>
                        <a:rPr lang="en-US" sz="2900" i="1">
                          <a:latin typeface="Cambria Math" panose="02040503050406030204" pitchFamily="18" charset="0"/>
                          <a:ea typeface="Latin Modern Math" panose="02000503000000000000" pitchFamily="2" charset="77"/>
                        </a:rPr>
                        <m:t> </m:t>
                      </m:r>
                      <m:r>
                        <a:rPr lang="en-US" sz="2900" i="1">
                          <a:latin typeface="Cambria Math" panose="02040503050406030204" pitchFamily="18" charset="0"/>
                          <a:ea typeface="Latin Modern Math" panose="02000503000000000000" pitchFamily="2" charset="77"/>
                        </a:rPr>
                        <m:t>𝑡h𝑒</m:t>
                      </m:r>
                      <m:r>
                        <a:rPr lang="en-US" sz="2900" i="1">
                          <a:latin typeface="Cambria Math" panose="02040503050406030204" pitchFamily="18" charset="0"/>
                          <a:ea typeface="Latin Modern Math" panose="02000503000000000000" pitchFamily="2" charset="77"/>
                        </a:rPr>
                        <m:t> </m:t>
                      </m:r>
                      <m:r>
                        <a:rPr lang="en-US" sz="2900" i="1">
                          <a:latin typeface="Cambria Math" panose="02040503050406030204" pitchFamily="18" charset="0"/>
                          <a:ea typeface="Latin Modern Math" panose="02000503000000000000" pitchFamily="2" charset="77"/>
                        </a:rPr>
                        <m:t>𝑙𝑎𝑠𝑡</m:t>
                      </m:r>
                      <m:r>
                        <a:rPr lang="en-US" sz="2900" i="1">
                          <a:latin typeface="Cambria Math" panose="02040503050406030204" pitchFamily="18" charset="0"/>
                          <a:ea typeface="Latin Modern Math" panose="02000503000000000000" pitchFamily="2" charset="77"/>
                        </a:rPr>
                        <m:t> </m:t>
                      </m:r>
                      <m:r>
                        <a:rPr lang="en-US" sz="2900" i="1">
                          <a:latin typeface="Cambria Math" panose="02040503050406030204" pitchFamily="18" charset="0"/>
                          <a:ea typeface="Latin Modern Math" panose="02000503000000000000" pitchFamily="2" charset="77"/>
                        </a:rPr>
                        <m:t>𝑁</m:t>
                      </m:r>
                      <m:r>
                        <a:rPr lang="en-US" sz="2900" i="1">
                          <a:latin typeface="Cambria Math" panose="02040503050406030204" pitchFamily="18" charset="0"/>
                          <a:ea typeface="Latin Modern Math" panose="02000503000000000000" pitchFamily="2" charset="77"/>
                        </a:rPr>
                        <m:t> </m:t>
                      </m:r>
                      <m:r>
                        <a:rPr lang="en-US" sz="2900" i="1">
                          <a:latin typeface="Cambria Math" panose="02040503050406030204" pitchFamily="18" charset="0"/>
                          <a:ea typeface="Latin Modern Math" panose="02000503000000000000" pitchFamily="2" charset="77"/>
                        </a:rPr>
                        <m:t>𝑑𝑎𝑦𝑠</m:t>
                      </m:r>
                      <m:r>
                        <a:rPr lang="en-US" sz="2900" i="1">
                          <a:latin typeface="Cambria Math" panose="02040503050406030204" pitchFamily="18" charset="0"/>
                          <a:ea typeface="Latin Modern Math" panose="02000503000000000000" pitchFamily="2" charset="77"/>
                        </a:rPr>
                        <m:t>.</m:t>
                      </m:r>
                    </m:oMath>
                  </m:oMathPara>
                </a14:m>
                <a:endParaRPr lang="en-IL" sz="4500" dirty="0">
                  <a:latin typeface="Latin Modern Math" panose="02000503000000000000" pitchFamily="2" charset="77"/>
                  <a:ea typeface="Latin Modern Math" panose="02000503000000000000" pitchFamily="2" charset="77"/>
                </a:endParaRPr>
              </a:p>
              <a:p>
                <a:pPr marL="0" indent="0" algn="l" defTabSz="914400" rtl="0" eaLnBrk="1" latinLnBrk="0" hangingPunct="1">
                  <a:lnSpc>
                    <a:spcPct val="90000"/>
                  </a:lnSpc>
                  <a:spcBef>
                    <a:spcPts val="1000"/>
                  </a:spcBef>
                  <a:buNone/>
                </a:pPr>
                <a:endParaRPr lang="en-IL" dirty="0">
                  <a:latin typeface="Latin Modern Math" panose="02000503000000000000" pitchFamily="2" charset="77"/>
                  <a:ea typeface="Latin Modern Math" panose="02000503000000000000" pitchFamily="2" charset="77"/>
                </a:endParaRPr>
              </a:p>
              <a:p>
                <a:pPr marL="228600" indent="-228600" algn="l" defTabSz="914400" rtl="0" eaLnBrk="1" latinLnBrk="0" hangingPunct="1">
                  <a:lnSpc>
                    <a:spcPct val="90000"/>
                  </a:lnSpc>
                  <a:spcBef>
                    <a:spcPts val="1000"/>
                  </a:spcBef>
                  <a:buFont typeface="Arial" panose="020B0604020202020204" pitchFamily="34" charset="0"/>
                  <a:buChar char="•"/>
                </a:pPr>
                <a:r>
                  <a:rPr lang="en-IL" dirty="0">
                    <a:latin typeface="Latin Modern Math" panose="02000503000000000000" pitchFamily="2" charset="77"/>
                    <a:ea typeface="Latin Modern Math" panose="02000503000000000000" pitchFamily="2" charset="77"/>
                  </a:rPr>
                  <a:t>Moving Average Convergence Divergence (MACD)</a:t>
                </a:r>
              </a:p>
              <a:p>
                <a:pPr marL="0" indent="0" algn="l" rtl="0">
                  <a:buNone/>
                </a:pPr>
                <a:endParaRPr lang="en-IL" dirty="0">
                  <a:latin typeface="Latin Modern Math" panose="02000503000000000000" pitchFamily="2" charset="77"/>
                  <a:ea typeface="Latin Modern Math" panose="02000503000000000000" pitchFamily="2" charset="77"/>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Latin Modern Math" panose="02000503000000000000" pitchFamily="2" charset="77"/>
                        </a:rPr>
                        <m:t>𝑀𝐴𝐶𝐷</m:t>
                      </m:r>
                      <m:r>
                        <a:rPr lang="en-US" sz="2600" i="1">
                          <a:latin typeface="Cambria Math" panose="02040503050406030204" pitchFamily="18" charset="0"/>
                          <a:ea typeface="Latin Modern Math" panose="02000503000000000000" pitchFamily="2" charset="77"/>
                        </a:rPr>
                        <m:t>=</m:t>
                      </m:r>
                      <m:r>
                        <a:rPr lang="en-US" sz="2600" i="1">
                          <a:latin typeface="Cambria Math" panose="02040503050406030204" pitchFamily="18" charset="0"/>
                          <a:ea typeface="Latin Modern Math" panose="02000503000000000000" pitchFamily="2" charset="77"/>
                        </a:rPr>
                        <m:t>𝐸𝑀𝐴</m:t>
                      </m:r>
                      <m:d>
                        <m:dPr>
                          <m:begChr m:val="["/>
                          <m:endChr m:val="]"/>
                          <m:ctrlPr>
                            <a:rPr lang="en-IL" sz="2600" i="1">
                              <a:latin typeface="Cambria Math" panose="02040503050406030204" pitchFamily="18" charset="0"/>
                              <a:ea typeface="Latin Modern Math" panose="02000503000000000000" pitchFamily="2" charset="77"/>
                            </a:rPr>
                          </m:ctrlPr>
                        </m:dPr>
                        <m:e>
                          <m:r>
                            <a:rPr lang="en-US" sz="2600" i="1">
                              <a:latin typeface="Cambria Math" panose="02040503050406030204" pitchFamily="18" charset="0"/>
                              <a:ea typeface="Latin Modern Math" panose="02000503000000000000" pitchFamily="2" charset="77"/>
                            </a:rPr>
                            <m:t>12</m:t>
                          </m:r>
                        </m:e>
                      </m:d>
                      <m:r>
                        <a:rPr lang="en-US" sz="2600" i="1">
                          <a:latin typeface="Cambria Math" panose="02040503050406030204" pitchFamily="18" charset="0"/>
                          <a:ea typeface="Latin Modern Math" panose="02000503000000000000" pitchFamily="2" charset="77"/>
                        </a:rPr>
                        <m:t>−</m:t>
                      </m:r>
                      <m:r>
                        <a:rPr lang="en-US" sz="2600" i="1">
                          <a:latin typeface="Cambria Math" panose="02040503050406030204" pitchFamily="18" charset="0"/>
                          <a:ea typeface="Latin Modern Math" panose="02000503000000000000" pitchFamily="2" charset="77"/>
                        </a:rPr>
                        <m:t>𝐸𝑀𝐴</m:t>
                      </m:r>
                      <m:d>
                        <m:dPr>
                          <m:begChr m:val="["/>
                          <m:endChr m:val="]"/>
                          <m:ctrlPr>
                            <a:rPr lang="en-IL" sz="2600" i="1">
                              <a:latin typeface="Cambria Math" panose="02040503050406030204" pitchFamily="18" charset="0"/>
                              <a:ea typeface="Latin Modern Math" panose="02000503000000000000" pitchFamily="2" charset="77"/>
                            </a:rPr>
                          </m:ctrlPr>
                        </m:dPr>
                        <m:e>
                          <m:r>
                            <a:rPr lang="en-US" sz="2600" i="1">
                              <a:latin typeface="Cambria Math" panose="02040503050406030204" pitchFamily="18" charset="0"/>
                              <a:ea typeface="Latin Modern Math" panose="02000503000000000000" pitchFamily="2" charset="77"/>
                            </a:rPr>
                            <m:t>26</m:t>
                          </m:r>
                        </m:e>
                      </m:d>
                      <m:r>
                        <a:rPr lang="en-US" sz="2600" b="0" i="1" smtClean="0">
                          <a:latin typeface="Cambria Math" panose="02040503050406030204" pitchFamily="18" charset="0"/>
                          <a:ea typeface="Latin Modern Math" panose="02000503000000000000" pitchFamily="2" charset="77"/>
                        </a:rPr>
                        <m:t>, </m:t>
                      </m:r>
                      <m:r>
                        <a:rPr lang="en-US" sz="2600" i="1">
                          <a:latin typeface="Cambria Math" panose="02040503050406030204" pitchFamily="18" charset="0"/>
                          <a:ea typeface="Latin Modern Math" panose="02000503000000000000" pitchFamily="2" charset="77"/>
                        </a:rPr>
                        <m:t>𝑠𝑖𝑔𝑛𝑎𝑙</m:t>
                      </m:r>
                      <m:r>
                        <a:rPr lang="en-US" sz="2600" i="1">
                          <a:latin typeface="Cambria Math" panose="02040503050406030204" pitchFamily="18" charset="0"/>
                          <a:ea typeface="Latin Modern Math" panose="02000503000000000000" pitchFamily="2" charset="77"/>
                        </a:rPr>
                        <m:t>=</m:t>
                      </m:r>
                      <m:r>
                        <a:rPr lang="en-US" sz="2600" i="1">
                          <a:latin typeface="Cambria Math" panose="02040503050406030204" pitchFamily="18" charset="0"/>
                          <a:ea typeface="Latin Modern Math" panose="02000503000000000000" pitchFamily="2" charset="77"/>
                        </a:rPr>
                        <m:t>𝐸𝑀</m:t>
                      </m:r>
                      <m:sSub>
                        <m:sSubPr>
                          <m:ctrlPr>
                            <a:rPr lang="en-IL" sz="2600" i="1">
                              <a:latin typeface="Cambria Math" panose="02040503050406030204" pitchFamily="18" charset="0"/>
                              <a:ea typeface="Latin Modern Math" panose="02000503000000000000" pitchFamily="2" charset="77"/>
                            </a:rPr>
                          </m:ctrlPr>
                        </m:sSubPr>
                        <m:e>
                          <m:r>
                            <a:rPr lang="en-US" sz="2600" i="1">
                              <a:latin typeface="Cambria Math" panose="02040503050406030204" pitchFamily="18" charset="0"/>
                              <a:ea typeface="Latin Modern Math" panose="02000503000000000000" pitchFamily="2" charset="77"/>
                            </a:rPr>
                            <m:t>𝐴</m:t>
                          </m:r>
                        </m:e>
                        <m:sub>
                          <m:r>
                            <a:rPr lang="en-US" sz="2600" b="0" i="1" smtClean="0">
                              <a:latin typeface="Cambria Math" panose="02040503050406030204" pitchFamily="18" charset="0"/>
                              <a:ea typeface="Latin Modern Math" panose="02000503000000000000" pitchFamily="2" charset="77"/>
                            </a:rPr>
                            <m:t>𝑀𝐴</m:t>
                          </m:r>
                          <m:r>
                            <a:rPr lang="en-US" sz="2600" i="1">
                              <a:latin typeface="Cambria Math" panose="02040503050406030204" pitchFamily="18" charset="0"/>
                              <a:ea typeface="Latin Modern Math" panose="02000503000000000000" pitchFamily="2" charset="77"/>
                            </a:rPr>
                            <m:t>𝐶𝐷</m:t>
                          </m:r>
                        </m:sub>
                      </m:sSub>
                      <m:d>
                        <m:dPr>
                          <m:begChr m:val="["/>
                          <m:endChr m:val="]"/>
                          <m:ctrlPr>
                            <a:rPr lang="en-IL" sz="2600" i="1">
                              <a:latin typeface="Cambria Math" panose="02040503050406030204" pitchFamily="18" charset="0"/>
                              <a:ea typeface="Latin Modern Math" panose="02000503000000000000" pitchFamily="2" charset="77"/>
                            </a:rPr>
                          </m:ctrlPr>
                        </m:dPr>
                        <m:e>
                          <m:r>
                            <a:rPr lang="en-US" sz="2600" i="1">
                              <a:latin typeface="Cambria Math" panose="02040503050406030204" pitchFamily="18" charset="0"/>
                              <a:ea typeface="Latin Modern Math" panose="02000503000000000000" pitchFamily="2" charset="77"/>
                            </a:rPr>
                            <m:t>9</m:t>
                          </m:r>
                        </m:e>
                      </m:d>
                      <m:r>
                        <a:rPr lang="en-US" sz="2600" b="0" i="1" smtClean="0">
                          <a:latin typeface="Cambria Math" panose="02040503050406030204" pitchFamily="18" charset="0"/>
                          <a:ea typeface="Latin Modern Math" panose="02000503000000000000" pitchFamily="2" charset="77"/>
                        </a:rPr>
                        <m:t>  ,</m:t>
                      </m:r>
                      <m:r>
                        <a:rPr lang="en-US" sz="2600" i="1">
                          <a:latin typeface="Cambria Math" panose="02040503050406030204" pitchFamily="18" charset="0"/>
                          <a:ea typeface="Latin Modern Math" panose="02000503000000000000" pitchFamily="2" charset="77"/>
                        </a:rPr>
                        <m:t>h𝑖𝑠𝑡</m:t>
                      </m:r>
                      <m:r>
                        <a:rPr lang="en-US" sz="2600" i="1">
                          <a:latin typeface="Cambria Math" panose="02040503050406030204" pitchFamily="18" charset="0"/>
                          <a:ea typeface="Latin Modern Math" panose="02000503000000000000" pitchFamily="2" charset="77"/>
                        </a:rPr>
                        <m:t>=</m:t>
                      </m:r>
                      <m:r>
                        <a:rPr lang="en-US" sz="2600" i="1">
                          <a:latin typeface="Cambria Math" panose="02040503050406030204" pitchFamily="18" charset="0"/>
                          <a:ea typeface="Latin Modern Math" panose="02000503000000000000" pitchFamily="2" charset="77"/>
                        </a:rPr>
                        <m:t>𝑀𝐴𝐶𝐷</m:t>
                      </m:r>
                      <m:r>
                        <a:rPr lang="en-US" sz="2600" i="1">
                          <a:latin typeface="Cambria Math" panose="02040503050406030204" pitchFamily="18" charset="0"/>
                          <a:ea typeface="Latin Modern Math" panose="02000503000000000000" pitchFamily="2" charset="77"/>
                        </a:rPr>
                        <m:t>−</m:t>
                      </m:r>
                      <m:r>
                        <a:rPr lang="en-US" sz="2600" i="1">
                          <a:latin typeface="Cambria Math" panose="02040503050406030204" pitchFamily="18" charset="0"/>
                          <a:ea typeface="Latin Modern Math" panose="02000503000000000000" pitchFamily="2" charset="77"/>
                        </a:rPr>
                        <m:t>𝑠𝑖𝑔𝑛𝑎𝑙</m:t>
                      </m:r>
                      <m:r>
                        <a:rPr lang="en-US" sz="2600" b="0" i="1" smtClean="0">
                          <a:latin typeface="Cambria Math" panose="02040503050406030204" pitchFamily="18" charset="0"/>
                          <a:ea typeface="Latin Modern Math" panose="02000503000000000000" pitchFamily="2" charset="77"/>
                        </a:rPr>
                        <m:t> </m:t>
                      </m:r>
                    </m:oMath>
                  </m:oMathPara>
                </a14:m>
                <a:endParaRPr lang="en-IL" dirty="0">
                  <a:latin typeface="Latin Modern Math" panose="02000503000000000000" pitchFamily="2" charset="77"/>
                  <a:ea typeface="Latin Modern Math" panose="02000503000000000000" pitchFamily="2" charset="77"/>
                </a:endParaRPr>
              </a:p>
              <a:p>
                <a:pPr marL="228600" indent="-228600" algn="l" defTabSz="914400" rtl="0" eaLnBrk="1" latinLnBrk="0" hangingPunct="1">
                  <a:lnSpc>
                    <a:spcPct val="90000"/>
                  </a:lnSpc>
                  <a:spcBef>
                    <a:spcPts val="1000"/>
                  </a:spcBef>
                  <a:buFont typeface="Arial" panose="020B0604020202020204" pitchFamily="34" charset="0"/>
                  <a:buChar char="•"/>
                </a:pPr>
                <a:r>
                  <a:rPr lang="en-IL" dirty="0">
                    <a:latin typeface="Latin Modern Math" panose="02000503000000000000" pitchFamily="2" charset="77"/>
                    <a:ea typeface="Latin Modern Math" panose="02000503000000000000" pitchFamily="2" charset="77"/>
                  </a:rPr>
                  <a:t>Rate Of Change (ROC)</a:t>
                </a:r>
              </a:p>
              <a:p>
                <a:pPr marL="0" indent="0" algn="l" rtl="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Latin Modern Math" panose="02000503000000000000" pitchFamily="2" charset="77"/>
                        </a:rPr>
                        <m:t>𝑟𝑎𝑡𝑒</m:t>
                      </m:r>
                      <m:r>
                        <a:rPr lang="en-US" i="1">
                          <a:latin typeface="Cambria Math" panose="02040503050406030204" pitchFamily="18" charset="0"/>
                          <a:ea typeface="Latin Modern Math" panose="02000503000000000000" pitchFamily="2" charset="77"/>
                        </a:rPr>
                        <m:t> </m:t>
                      </m:r>
                      <m:r>
                        <a:rPr lang="en-US" i="1">
                          <a:latin typeface="Cambria Math" panose="02040503050406030204" pitchFamily="18" charset="0"/>
                          <a:ea typeface="Latin Modern Math" panose="02000503000000000000" pitchFamily="2" charset="77"/>
                        </a:rPr>
                        <m:t>𝑜𝑓</m:t>
                      </m:r>
                      <m:r>
                        <a:rPr lang="en-US" i="1">
                          <a:latin typeface="Cambria Math" panose="02040503050406030204" pitchFamily="18" charset="0"/>
                          <a:ea typeface="Latin Modern Math" panose="02000503000000000000" pitchFamily="2" charset="77"/>
                        </a:rPr>
                        <m:t> </m:t>
                      </m:r>
                      <m:r>
                        <a:rPr lang="en-US" i="1">
                          <a:latin typeface="Cambria Math" panose="02040503050406030204" pitchFamily="18" charset="0"/>
                          <a:ea typeface="Latin Modern Math" panose="02000503000000000000" pitchFamily="2" charset="77"/>
                        </a:rPr>
                        <m:t>𝑐h𝑎𝑛𝑔𝑒</m:t>
                      </m:r>
                      <m:r>
                        <a:rPr lang="en-US" i="1">
                          <a:latin typeface="Cambria Math" panose="02040503050406030204" pitchFamily="18" charset="0"/>
                          <a:ea typeface="Latin Modern Math" panose="02000503000000000000" pitchFamily="2" charset="77"/>
                        </a:rPr>
                        <m:t>=</m:t>
                      </m:r>
                      <m:f>
                        <m:fPr>
                          <m:ctrlPr>
                            <a:rPr lang="en-IL" i="1">
                              <a:latin typeface="Cambria Math" panose="02040503050406030204" pitchFamily="18" charset="0"/>
                              <a:ea typeface="Latin Modern Math" panose="02000503000000000000" pitchFamily="2" charset="77"/>
                            </a:rPr>
                          </m:ctrlPr>
                        </m:fPr>
                        <m:num>
                          <m:r>
                            <a:rPr lang="en-US" i="1">
                              <a:latin typeface="Cambria Math" panose="02040503050406030204" pitchFamily="18" charset="0"/>
                              <a:ea typeface="Latin Modern Math" panose="02000503000000000000" pitchFamily="2" charset="77"/>
                            </a:rPr>
                            <m:t>𝑐𝑙𝑜𝑠</m:t>
                          </m:r>
                          <m:sSub>
                            <m:sSubPr>
                              <m:ctrlPr>
                                <a:rPr lang="en-IL" i="1">
                                  <a:latin typeface="Cambria Math" panose="02040503050406030204" pitchFamily="18" charset="0"/>
                                  <a:ea typeface="Latin Modern Math" panose="02000503000000000000" pitchFamily="2" charset="77"/>
                                </a:rPr>
                              </m:ctrlPr>
                            </m:sSubPr>
                            <m:e>
                              <m:r>
                                <a:rPr lang="en-US" i="1">
                                  <a:latin typeface="Cambria Math" panose="02040503050406030204" pitchFamily="18" charset="0"/>
                                  <a:ea typeface="Latin Modern Math" panose="02000503000000000000" pitchFamily="2" charset="77"/>
                                </a:rPr>
                                <m:t>𝑒</m:t>
                              </m:r>
                            </m:e>
                            <m:sub>
                              <m:r>
                                <a:rPr lang="en-US" i="1">
                                  <a:latin typeface="Cambria Math" panose="02040503050406030204" pitchFamily="18" charset="0"/>
                                  <a:ea typeface="Latin Modern Math" panose="02000503000000000000" pitchFamily="2" charset="77"/>
                                </a:rPr>
                                <m:t>𝑡𝑜𝑑𝑎𝑦</m:t>
                              </m:r>
                            </m:sub>
                          </m:sSub>
                          <m:r>
                            <a:rPr lang="en-US" i="1">
                              <a:latin typeface="Cambria Math" panose="02040503050406030204" pitchFamily="18" charset="0"/>
                              <a:ea typeface="Latin Modern Math" panose="02000503000000000000" pitchFamily="2" charset="77"/>
                            </a:rPr>
                            <m:t>−</m:t>
                          </m:r>
                          <m:r>
                            <a:rPr lang="en-US" i="1">
                              <a:latin typeface="Cambria Math" panose="02040503050406030204" pitchFamily="18" charset="0"/>
                              <a:ea typeface="Latin Modern Math" panose="02000503000000000000" pitchFamily="2" charset="77"/>
                            </a:rPr>
                            <m:t>𝑐𝑙𝑜𝑠</m:t>
                          </m:r>
                          <m:sSub>
                            <m:sSubPr>
                              <m:ctrlPr>
                                <a:rPr lang="en-IL" i="1">
                                  <a:latin typeface="Cambria Math" panose="02040503050406030204" pitchFamily="18" charset="0"/>
                                  <a:ea typeface="Latin Modern Math" panose="02000503000000000000" pitchFamily="2" charset="77"/>
                                </a:rPr>
                              </m:ctrlPr>
                            </m:sSubPr>
                            <m:e>
                              <m:r>
                                <a:rPr lang="en-US" i="1">
                                  <a:latin typeface="Cambria Math" panose="02040503050406030204" pitchFamily="18" charset="0"/>
                                  <a:ea typeface="Latin Modern Math" panose="02000503000000000000" pitchFamily="2" charset="77"/>
                                </a:rPr>
                                <m:t>𝑒</m:t>
                              </m:r>
                            </m:e>
                            <m:sub>
                              <m:r>
                                <a:rPr lang="en-US" i="1">
                                  <a:latin typeface="Cambria Math" panose="02040503050406030204" pitchFamily="18" charset="0"/>
                                  <a:ea typeface="Latin Modern Math" panose="02000503000000000000" pitchFamily="2" charset="77"/>
                                </a:rPr>
                                <m:t>𝑁</m:t>
                              </m:r>
                              <m:r>
                                <a:rPr lang="en-US" i="1">
                                  <a:latin typeface="Cambria Math" panose="02040503050406030204" pitchFamily="18" charset="0"/>
                                  <a:ea typeface="Latin Modern Math" panose="02000503000000000000" pitchFamily="2" charset="77"/>
                                </a:rPr>
                                <m:t> </m:t>
                              </m:r>
                              <m:r>
                                <a:rPr lang="en-US" i="1">
                                  <a:latin typeface="Cambria Math" panose="02040503050406030204" pitchFamily="18" charset="0"/>
                                  <a:ea typeface="Latin Modern Math" panose="02000503000000000000" pitchFamily="2" charset="77"/>
                                </a:rPr>
                                <m:t>𝑑𝑎𝑦𝑠</m:t>
                              </m:r>
                              <m:r>
                                <a:rPr lang="en-US" i="1">
                                  <a:latin typeface="Cambria Math" panose="02040503050406030204" pitchFamily="18" charset="0"/>
                                  <a:ea typeface="Latin Modern Math" panose="02000503000000000000" pitchFamily="2" charset="77"/>
                                </a:rPr>
                                <m:t> </m:t>
                              </m:r>
                              <m:r>
                                <a:rPr lang="en-US" i="1">
                                  <a:latin typeface="Cambria Math" panose="02040503050406030204" pitchFamily="18" charset="0"/>
                                  <a:ea typeface="Latin Modern Math" panose="02000503000000000000" pitchFamily="2" charset="77"/>
                                </a:rPr>
                                <m:t>𝑎𝑔𝑜</m:t>
                              </m:r>
                            </m:sub>
                          </m:sSub>
                        </m:num>
                        <m:den>
                          <m:r>
                            <a:rPr lang="en-US" i="1">
                              <a:latin typeface="Cambria Math" panose="02040503050406030204" pitchFamily="18" charset="0"/>
                              <a:ea typeface="Latin Modern Math" panose="02000503000000000000" pitchFamily="2" charset="77"/>
                            </a:rPr>
                            <m:t>𝑐𝑙𝑜𝑠</m:t>
                          </m:r>
                          <m:sSub>
                            <m:sSubPr>
                              <m:ctrlPr>
                                <a:rPr lang="en-IL" i="1">
                                  <a:latin typeface="Cambria Math" panose="02040503050406030204" pitchFamily="18" charset="0"/>
                                  <a:ea typeface="Latin Modern Math" panose="02000503000000000000" pitchFamily="2" charset="77"/>
                                </a:rPr>
                              </m:ctrlPr>
                            </m:sSubPr>
                            <m:e>
                              <m:r>
                                <a:rPr lang="en-US" i="1">
                                  <a:latin typeface="Cambria Math" panose="02040503050406030204" pitchFamily="18" charset="0"/>
                                  <a:ea typeface="Latin Modern Math" panose="02000503000000000000" pitchFamily="2" charset="77"/>
                                </a:rPr>
                                <m:t>𝑒</m:t>
                              </m:r>
                            </m:e>
                            <m:sub>
                              <m:r>
                                <a:rPr lang="en-US" i="1">
                                  <a:latin typeface="Cambria Math" panose="02040503050406030204" pitchFamily="18" charset="0"/>
                                  <a:ea typeface="Latin Modern Math" panose="02000503000000000000" pitchFamily="2" charset="77"/>
                                </a:rPr>
                                <m:t>𝑁</m:t>
                              </m:r>
                              <m:r>
                                <a:rPr lang="en-US" i="1">
                                  <a:latin typeface="Cambria Math" panose="02040503050406030204" pitchFamily="18" charset="0"/>
                                  <a:ea typeface="Latin Modern Math" panose="02000503000000000000" pitchFamily="2" charset="77"/>
                                </a:rPr>
                                <m:t> </m:t>
                              </m:r>
                              <m:r>
                                <a:rPr lang="en-US" i="1">
                                  <a:latin typeface="Cambria Math" panose="02040503050406030204" pitchFamily="18" charset="0"/>
                                  <a:ea typeface="Latin Modern Math" panose="02000503000000000000" pitchFamily="2" charset="77"/>
                                </a:rPr>
                                <m:t>𝑑𝑎𝑦𝑠</m:t>
                              </m:r>
                              <m:r>
                                <a:rPr lang="en-US" i="1">
                                  <a:latin typeface="Cambria Math" panose="02040503050406030204" pitchFamily="18" charset="0"/>
                                  <a:ea typeface="Latin Modern Math" panose="02000503000000000000" pitchFamily="2" charset="77"/>
                                </a:rPr>
                                <m:t> </m:t>
                              </m:r>
                              <m:r>
                                <a:rPr lang="en-US" i="1">
                                  <a:latin typeface="Cambria Math" panose="02040503050406030204" pitchFamily="18" charset="0"/>
                                  <a:ea typeface="Latin Modern Math" panose="02000503000000000000" pitchFamily="2" charset="77"/>
                                </a:rPr>
                                <m:t>𝑎𝑔𝑜</m:t>
                              </m:r>
                            </m:sub>
                          </m:sSub>
                        </m:den>
                      </m:f>
                    </m:oMath>
                  </m:oMathPara>
                </a14:m>
                <a:endParaRPr lang="en-IL" dirty="0">
                  <a:latin typeface="Latin Modern Math" panose="02000503000000000000" pitchFamily="2" charset="77"/>
                  <a:ea typeface="Latin Modern Math" panose="02000503000000000000" pitchFamily="2" charset="77"/>
                </a:endParaRPr>
              </a:p>
              <a:p>
                <a:pPr marL="0" indent="0" algn="l" defTabSz="914400" rtl="0" eaLnBrk="1" latinLnBrk="0" hangingPunct="1">
                  <a:lnSpc>
                    <a:spcPct val="90000"/>
                  </a:lnSpc>
                  <a:spcBef>
                    <a:spcPts val="1000"/>
                  </a:spcBef>
                  <a:buNone/>
                </a:pPr>
                <a:endParaRPr lang="en-IL" dirty="0">
                  <a:latin typeface="Latin Modern Math" panose="02000503000000000000" pitchFamily="2" charset="77"/>
                  <a:ea typeface="Latin Modern Math" panose="02000503000000000000" pitchFamily="2" charset="77"/>
                </a:endParaRPr>
              </a:p>
              <a:p>
                <a:pPr marL="228600" indent="-228600" algn="l" defTabSz="914400" rtl="0" eaLnBrk="1" latinLnBrk="0" hangingPunct="1">
                  <a:lnSpc>
                    <a:spcPct val="90000"/>
                  </a:lnSpc>
                  <a:spcBef>
                    <a:spcPts val="1000"/>
                  </a:spcBef>
                  <a:buFont typeface="Arial" panose="020B0604020202020204" pitchFamily="34" charset="0"/>
                  <a:buChar char="•"/>
                </a:pPr>
                <a:r>
                  <a:rPr lang="en-IL" dirty="0">
                    <a:latin typeface="Latin Modern Math" panose="02000503000000000000" pitchFamily="2" charset="77"/>
                    <a:ea typeface="Latin Modern Math" panose="02000503000000000000" pitchFamily="2" charset="77"/>
                  </a:rPr>
                  <a:t>Momentum</a:t>
                </a:r>
              </a:p>
              <a:p>
                <a:pPr marL="0" indent="0" algn="l" rtl="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Latin Modern Math" panose="02000503000000000000" pitchFamily="2" charset="77"/>
                        </a:rPr>
                        <m:t>𝑚𝑜𝑚𝑒𝑛𝑡𝑢𝑚</m:t>
                      </m:r>
                      <m:r>
                        <a:rPr lang="en-US" i="1">
                          <a:latin typeface="Cambria Math" panose="02040503050406030204" pitchFamily="18" charset="0"/>
                          <a:ea typeface="Latin Modern Math" panose="02000503000000000000" pitchFamily="2" charset="77"/>
                        </a:rPr>
                        <m:t>=</m:t>
                      </m:r>
                      <m:r>
                        <a:rPr lang="en-US" i="1">
                          <a:latin typeface="Cambria Math" panose="02040503050406030204" pitchFamily="18" charset="0"/>
                          <a:ea typeface="Latin Modern Math" panose="02000503000000000000" pitchFamily="2" charset="77"/>
                        </a:rPr>
                        <m:t>𝑐𝑙𝑜𝑠</m:t>
                      </m:r>
                      <m:sSub>
                        <m:sSubPr>
                          <m:ctrlPr>
                            <a:rPr lang="en-IL" i="1">
                              <a:latin typeface="Cambria Math" panose="02040503050406030204" pitchFamily="18" charset="0"/>
                              <a:ea typeface="Latin Modern Math" panose="02000503000000000000" pitchFamily="2" charset="77"/>
                            </a:rPr>
                          </m:ctrlPr>
                        </m:sSubPr>
                        <m:e>
                          <m:r>
                            <a:rPr lang="en-US" i="1">
                              <a:latin typeface="Cambria Math" panose="02040503050406030204" pitchFamily="18" charset="0"/>
                              <a:ea typeface="Latin Modern Math" panose="02000503000000000000" pitchFamily="2" charset="77"/>
                            </a:rPr>
                            <m:t>𝑒</m:t>
                          </m:r>
                        </m:e>
                        <m:sub>
                          <m:r>
                            <a:rPr lang="en-US" i="1">
                              <a:latin typeface="Cambria Math" panose="02040503050406030204" pitchFamily="18" charset="0"/>
                              <a:ea typeface="Latin Modern Math" panose="02000503000000000000" pitchFamily="2" charset="77"/>
                            </a:rPr>
                            <m:t>𝑡𝑜𝑑𝑎𝑦</m:t>
                          </m:r>
                        </m:sub>
                      </m:sSub>
                      <m:r>
                        <a:rPr lang="en-US" i="1">
                          <a:latin typeface="Cambria Math" panose="02040503050406030204" pitchFamily="18" charset="0"/>
                          <a:ea typeface="Latin Modern Math" panose="02000503000000000000" pitchFamily="2" charset="77"/>
                        </a:rPr>
                        <m:t>−</m:t>
                      </m:r>
                      <m:r>
                        <a:rPr lang="en-US" i="1">
                          <a:latin typeface="Cambria Math" panose="02040503050406030204" pitchFamily="18" charset="0"/>
                          <a:ea typeface="Latin Modern Math" panose="02000503000000000000" pitchFamily="2" charset="77"/>
                        </a:rPr>
                        <m:t>𝑐𝑙𝑜𝑠</m:t>
                      </m:r>
                      <m:sSub>
                        <m:sSubPr>
                          <m:ctrlPr>
                            <a:rPr lang="en-IL" i="1">
                              <a:latin typeface="Cambria Math" panose="02040503050406030204" pitchFamily="18" charset="0"/>
                              <a:ea typeface="Latin Modern Math" panose="02000503000000000000" pitchFamily="2" charset="77"/>
                            </a:rPr>
                          </m:ctrlPr>
                        </m:sSubPr>
                        <m:e>
                          <m:r>
                            <a:rPr lang="en-US" i="1">
                              <a:latin typeface="Cambria Math" panose="02040503050406030204" pitchFamily="18" charset="0"/>
                              <a:ea typeface="Latin Modern Math" panose="02000503000000000000" pitchFamily="2" charset="77"/>
                            </a:rPr>
                            <m:t>𝑒</m:t>
                          </m:r>
                        </m:e>
                        <m:sub>
                          <m:r>
                            <a:rPr lang="en-US" i="1">
                              <a:latin typeface="Cambria Math" panose="02040503050406030204" pitchFamily="18" charset="0"/>
                              <a:ea typeface="Latin Modern Math" panose="02000503000000000000" pitchFamily="2" charset="77"/>
                            </a:rPr>
                            <m:t>𝑁</m:t>
                          </m:r>
                          <m:r>
                            <a:rPr lang="en-US" i="1">
                              <a:latin typeface="Cambria Math" panose="02040503050406030204" pitchFamily="18" charset="0"/>
                              <a:ea typeface="Latin Modern Math" panose="02000503000000000000" pitchFamily="2" charset="77"/>
                            </a:rPr>
                            <m:t> </m:t>
                          </m:r>
                          <m:r>
                            <a:rPr lang="en-US" i="1">
                              <a:latin typeface="Cambria Math" panose="02040503050406030204" pitchFamily="18" charset="0"/>
                              <a:ea typeface="Latin Modern Math" panose="02000503000000000000" pitchFamily="2" charset="77"/>
                            </a:rPr>
                            <m:t>𝑑𝑎𝑦𝑠</m:t>
                          </m:r>
                          <m:r>
                            <a:rPr lang="en-US" i="1">
                              <a:latin typeface="Cambria Math" panose="02040503050406030204" pitchFamily="18" charset="0"/>
                              <a:ea typeface="Latin Modern Math" panose="02000503000000000000" pitchFamily="2" charset="77"/>
                            </a:rPr>
                            <m:t> </m:t>
                          </m:r>
                          <m:r>
                            <a:rPr lang="en-US" i="1">
                              <a:latin typeface="Cambria Math" panose="02040503050406030204" pitchFamily="18" charset="0"/>
                              <a:ea typeface="Latin Modern Math" panose="02000503000000000000" pitchFamily="2" charset="77"/>
                            </a:rPr>
                            <m:t>𝑎𝑔𝑜</m:t>
                          </m:r>
                        </m:sub>
                      </m:sSub>
                    </m:oMath>
                  </m:oMathPara>
                </a14:m>
                <a:endParaRPr lang="en-IL" dirty="0">
                  <a:latin typeface="Latin Modern Math" panose="02000503000000000000" pitchFamily="2" charset="77"/>
                  <a:ea typeface="Latin Modern Math" panose="02000503000000000000" pitchFamily="2" charset="77"/>
                </a:endParaRPr>
              </a:p>
              <a:p>
                <a:pPr marL="0" indent="0" algn="l" defTabSz="914400" rtl="0" eaLnBrk="1" latinLnBrk="0" hangingPunct="1">
                  <a:lnSpc>
                    <a:spcPct val="90000"/>
                  </a:lnSpc>
                  <a:spcBef>
                    <a:spcPts val="1000"/>
                  </a:spcBef>
                  <a:buNone/>
                </a:pPr>
                <a:endParaRPr lang="en-IL" dirty="0">
                  <a:latin typeface="Latin Modern Math" panose="02000503000000000000" pitchFamily="2" charset="77"/>
                  <a:ea typeface="Latin Modern Math" panose="02000503000000000000" pitchFamily="2" charset="77"/>
                </a:endParaRPr>
              </a:p>
              <a:p>
                <a:pPr marL="228600" indent="-228600" algn="l" defTabSz="914400" rtl="0" eaLnBrk="1" latinLnBrk="0" hangingPunct="1">
                  <a:lnSpc>
                    <a:spcPct val="90000"/>
                  </a:lnSpc>
                  <a:spcBef>
                    <a:spcPts val="1000"/>
                  </a:spcBef>
                  <a:buFont typeface="Arial" panose="020B0604020202020204" pitchFamily="34" charset="0"/>
                  <a:buChar char="•"/>
                </a:pPr>
                <a:r>
                  <a:rPr lang="en-IL" dirty="0">
                    <a:latin typeface="Latin Modern Math" panose="02000503000000000000" pitchFamily="2" charset="77"/>
                    <a:ea typeface="Latin Modern Math" panose="02000503000000000000" pitchFamily="2" charset="77"/>
                  </a:rPr>
                  <a:t>Relative Strength Index (RSI)</a:t>
                </a:r>
              </a:p>
              <a:p>
                <a:pPr algn="l" rtl="0"/>
                <a:r>
                  <a:rPr lang="en-IL" dirty="0">
                    <a:latin typeface="Latin Modern Math" panose="02000503000000000000" pitchFamily="2" charset="77"/>
                    <a:ea typeface="Latin Modern Math" panose="02000503000000000000" pitchFamily="2" charset="77"/>
                  </a:rPr>
                  <a:t>Bollinger Bands (BB)</a:t>
                </a:r>
              </a:p>
              <a:p>
                <a:pPr marL="228600" indent="-228600" algn="l" defTabSz="914400" rtl="0" eaLnBrk="1" latinLnBrk="0" hangingPunct="1">
                  <a:lnSpc>
                    <a:spcPct val="90000"/>
                  </a:lnSpc>
                  <a:spcBef>
                    <a:spcPts val="1000"/>
                  </a:spcBef>
                  <a:buFont typeface="Arial" panose="020B0604020202020204" pitchFamily="34" charset="0"/>
                  <a:buChar char="•"/>
                </a:pPr>
                <a:r>
                  <a:rPr lang="en-IL" dirty="0">
                    <a:latin typeface="Latin Modern Math" panose="02000503000000000000" pitchFamily="2" charset="77"/>
                    <a:ea typeface="Latin Modern Math" panose="02000503000000000000" pitchFamily="2" charset="77"/>
                  </a:rPr>
                  <a:t>Commodity Channel Index (CCI)</a:t>
                </a:r>
              </a:p>
              <a:p>
                <a:pPr marL="228600" indent="-228600" algn="l" defTabSz="914400" rtl="0" eaLnBrk="1" latinLnBrk="0" hangingPunct="1">
                  <a:lnSpc>
                    <a:spcPct val="90000"/>
                  </a:lnSpc>
                  <a:spcBef>
                    <a:spcPts val="1000"/>
                  </a:spcBef>
                  <a:buFont typeface="Arial" panose="020B0604020202020204" pitchFamily="34" charset="0"/>
                  <a:buChar char="•"/>
                </a:pPr>
                <a:endParaRPr lang="en-IL" dirty="0">
                  <a:latin typeface="Latin Modern Math" panose="02000503000000000000" pitchFamily="2" charset="77"/>
                  <a:ea typeface="Latin Modern Math" panose="02000503000000000000" pitchFamily="2" charset="77"/>
                </a:endParaRPr>
              </a:p>
            </p:txBody>
          </p:sp>
        </mc:Choice>
        <mc:Fallback xmlns="">
          <p:sp>
            <p:nvSpPr>
              <p:cNvPr id="3" name="Content Placeholder 2">
                <a:extLst>
                  <a:ext uri="{FF2B5EF4-FFF2-40B4-BE49-F238E27FC236}">
                    <a16:creationId xmlns:a16="http://schemas.microsoft.com/office/drawing/2014/main" id="{3429ABF6-9783-7A84-4127-7DACF018B81B}"/>
                  </a:ext>
                </a:extLst>
              </p:cNvPr>
              <p:cNvSpPr>
                <a:spLocks noGrp="1" noRot="1" noChangeAspect="1" noMove="1" noResize="1" noEditPoints="1" noAdjustHandles="1" noChangeArrowheads="1" noChangeShapeType="1" noTextEdit="1"/>
              </p:cNvSpPr>
              <p:nvPr>
                <p:ph idx="1"/>
              </p:nvPr>
            </p:nvSpPr>
            <p:spPr>
              <a:blipFill>
                <a:blip r:embed="rId3"/>
                <a:stretch>
                  <a:fillRect l="-121" t="-1453"/>
                </a:stretch>
              </a:blipFill>
            </p:spPr>
            <p:txBody>
              <a:bodyPr/>
              <a:lstStyle/>
              <a:p>
                <a:r>
                  <a:rPr lang="en-IL">
                    <a:noFill/>
                  </a:rPr>
                  <a:t> </a:t>
                </a:r>
              </a:p>
            </p:txBody>
          </p:sp>
        </mc:Fallback>
      </mc:AlternateContent>
    </p:spTree>
    <p:extLst>
      <p:ext uri="{BB962C8B-B14F-4D97-AF65-F5344CB8AC3E}">
        <p14:creationId xmlns:p14="http://schemas.microsoft.com/office/powerpoint/2010/main" val="22253490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F0FD1-EFA0-44EE-AB9F-9F61AEDE8155}"/>
              </a:ext>
            </a:extLst>
          </p:cNvPr>
          <p:cNvSpPr>
            <a:spLocks noGrp="1"/>
          </p:cNvSpPr>
          <p:nvPr>
            <p:ph type="title"/>
          </p:nvPr>
        </p:nvSpPr>
        <p:spPr/>
        <p:txBody>
          <a:bodyPr/>
          <a:lstStyle/>
          <a:p>
            <a:pPr algn="ctr"/>
            <a:r>
              <a:rPr lang="en-IL">
                <a:latin typeface="Latin Modern Math" panose="02000503000000000000" pitchFamily="2" charset="77"/>
                <a:ea typeface="Latin Modern Math" panose="02000503000000000000" pitchFamily="2" charset="77"/>
              </a:rPr>
              <a:t>Macroeconomic Indicators</a:t>
            </a:r>
          </a:p>
        </p:txBody>
      </p:sp>
      <p:sp>
        <p:nvSpPr>
          <p:cNvPr id="3" name="Content Placeholder 2">
            <a:extLst>
              <a:ext uri="{FF2B5EF4-FFF2-40B4-BE49-F238E27FC236}">
                <a16:creationId xmlns:a16="http://schemas.microsoft.com/office/drawing/2014/main" id="{D8E3FE41-C247-19B1-6046-BF9271401B9F}"/>
              </a:ext>
            </a:extLst>
          </p:cNvPr>
          <p:cNvSpPr>
            <a:spLocks noGrp="1"/>
          </p:cNvSpPr>
          <p:nvPr>
            <p:ph idx="1"/>
          </p:nvPr>
        </p:nvSpPr>
        <p:spPr/>
        <p:txBody>
          <a:bodyPr/>
          <a:lstStyle/>
          <a:p>
            <a:pPr marL="228600" indent="-228600" algn="l" defTabSz="914400" rtl="0" eaLnBrk="1" latinLnBrk="0" hangingPunct="1">
              <a:lnSpc>
                <a:spcPct val="90000"/>
              </a:lnSpc>
              <a:spcBef>
                <a:spcPts val="1000"/>
              </a:spcBef>
              <a:buFont typeface="Arial" panose="020B0604020202020204" pitchFamily="34" charset="0"/>
              <a:buChar char="•"/>
            </a:pPr>
            <a:r>
              <a:rPr lang="en-US">
                <a:latin typeface="Latin Modern Math" panose="02000503000000000000" pitchFamily="2" charset="77"/>
                <a:ea typeface="Latin Modern Math" panose="02000503000000000000" pitchFamily="2" charset="77"/>
              </a:rPr>
              <a:t>GDP</a:t>
            </a:r>
          </a:p>
          <a:p>
            <a:pPr marL="228600" indent="-228600" algn="l" defTabSz="914400" rtl="0" eaLnBrk="1" latinLnBrk="0" hangingPunct="1">
              <a:lnSpc>
                <a:spcPct val="90000"/>
              </a:lnSpc>
              <a:spcBef>
                <a:spcPts val="1000"/>
              </a:spcBef>
              <a:buFont typeface="Arial" panose="020B0604020202020204" pitchFamily="34" charset="0"/>
              <a:buChar char="•"/>
            </a:pPr>
            <a:r>
              <a:rPr lang="en-US">
                <a:latin typeface="Latin Modern Math" panose="02000503000000000000" pitchFamily="2" charset="77"/>
                <a:ea typeface="Latin Modern Math" panose="02000503000000000000" pitchFamily="2" charset="77"/>
              </a:rPr>
              <a:t>Interest Rates</a:t>
            </a:r>
          </a:p>
          <a:p>
            <a:pPr marL="228600" indent="-228600" algn="l" defTabSz="914400" rtl="0" eaLnBrk="1" latinLnBrk="0" hangingPunct="1">
              <a:lnSpc>
                <a:spcPct val="90000"/>
              </a:lnSpc>
              <a:spcBef>
                <a:spcPts val="1000"/>
              </a:spcBef>
              <a:buFont typeface="Arial" panose="020B0604020202020204" pitchFamily="34" charset="0"/>
              <a:buChar char="•"/>
            </a:pPr>
            <a:r>
              <a:rPr lang="en-US">
                <a:latin typeface="Latin Modern Math" panose="02000503000000000000" pitchFamily="2" charset="77"/>
                <a:ea typeface="Latin Modern Math" panose="02000503000000000000" pitchFamily="2" charset="77"/>
              </a:rPr>
              <a:t>Unemployment Rates</a:t>
            </a:r>
          </a:p>
          <a:p>
            <a:pPr marL="228600" indent="-228600" algn="l" defTabSz="914400" rtl="0" eaLnBrk="1" latinLnBrk="0" hangingPunct="1">
              <a:lnSpc>
                <a:spcPct val="90000"/>
              </a:lnSpc>
              <a:spcBef>
                <a:spcPts val="1000"/>
              </a:spcBef>
              <a:buFont typeface="Arial" panose="020B0604020202020204" pitchFamily="34" charset="0"/>
              <a:buChar char="•"/>
            </a:pPr>
            <a:r>
              <a:rPr lang="en-IL">
                <a:latin typeface="Latin Modern Math" panose="02000503000000000000" pitchFamily="2" charset="77"/>
                <a:ea typeface="Latin Modern Math" panose="02000503000000000000" pitchFamily="2" charset="77"/>
              </a:rPr>
              <a:t>Inflation Rates (EU/US)</a:t>
            </a:r>
          </a:p>
          <a:p>
            <a:pPr marL="228600" indent="-228600" algn="l" defTabSz="914400" rtl="0" eaLnBrk="1" latinLnBrk="0" hangingPunct="1">
              <a:lnSpc>
                <a:spcPct val="90000"/>
              </a:lnSpc>
              <a:spcBef>
                <a:spcPts val="1000"/>
              </a:spcBef>
              <a:buFont typeface="Arial" panose="020B0604020202020204" pitchFamily="34" charset="0"/>
              <a:buChar char="•"/>
            </a:pPr>
            <a:r>
              <a:rPr lang="en-IL">
                <a:latin typeface="Latin Modern Math" panose="02000503000000000000" pitchFamily="2" charset="77"/>
                <a:ea typeface="Latin Modern Math" panose="02000503000000000000" pitchFamily="2" charset="77"/>
              </a:rPr>
              <a:t>FED Funds Rate</a:t>
            </a:r>
          </a:p>
          <a:p>
            <a:pPr marL="228600" indent="-228600" algn="l" defTabSz="914400" rtl="0" eaLnBrk="1" latinLnBrk="0" hangingPunct="1">
              <a:lnSpc>
                <a:spcPct val="90000"/>
              </a:lnSpc>
              <a:spcBef>
                <a:spcPts val="1000"/>
              </a:spcBef>
              <a:buFont typeface="Arial" panose="020B0604020202020204" pitchFamily="34" charset="0"/>
              <a:buChar char="•"/>
            </a:pPr>
            <a:r>
              <a:rPr lang="en-IL">
                <a:latin typeface="Latin Modern Math" panose="02000503000000000000" pitchFamily="2" charset="77"/>
                <a:ea typeface="Latin Modern Math" panose="02000503000000000000" pitchFamily="2" charset="77"/>
              </a:rPr>
              <a:t>S&amp;P 500</a:t>
            </a:r>
          </a:p>
          <a:p>
            <a:pPr marL="228600" indent="-228600" algn="l" defTabSz="914400" rtl="0" eaLnBrk="1" latinLnBrk="0" hangingPunct="1">
              <a:lnSpc>
                <a:spcPct val="90000"/>
              </a:lnSpc>
              <a:spcBef>
                <a:spcPts val="1000"/>
              </a:spcBef>
              <a:buFont typeface="Arial" panose="020B0604020202020204" pitchFamily="34" charset="0"/>
              <a:buChar char="•"/>
            </a:pPr>
            <a:r>
              <a:rPr lang="en-IL">
                <a:latin typeface="Latin Modern Math" panose="02000503000000000000" pitchFamily="2" charset="77"/>
                <a:ea typeface="Latin Modern Math" panose="02000503000000000000" pitchFamily="2" charset="77"/>
              </a:rPr>
              <a:t>DAX</a:t>
            </a:r>
          </a:p>
        </p:txBody>
      </p:sp>
    </p:spTree>
    <p:extLst>
      <p:ext uri="{BB962C8B-B14F-4D97-AF65-F5344CB8AC3E}">
        <p14:creationId xmlns:p14="http://schemas.microsoft.com/office/powerpoint/2010/main" val="13882897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C8EDC-CB28-7549-3971-1BA76248CB37}"/>
              </a:ext>
            </a:extLst>
          </p:cNvPr>
          <p:cNvSpPr>
            <a:spLocks noGrp="1"/>
          </p:cNvSpPr>
          <p:nvPr>
            <p:ph type="title"/>
          </p:nvPr>
        </p:nvSpPr>
        <p:spPr/>
        <p:txBody>
          <a:bodyPr/>
          <a:lstStyle/>
          <a:p>
            <a:pPr algn="ctr" defTabSz="914400" rtl="0" eaLnBrk="1" latinLnBrk="0" hangingPunct="1">
              <a:lnSpc>
                <a:spcPct val="90000"/>
              </a:lnSpc>
              <a:spcBef>
                <a:spcPct val="0"/>
              </a:spcBef>
              <a:buNone/>
            </a:pPr>
            <a:r>
              <a:rPr lang="en-IL" dirty="0">
                <a:latin typeface="Latin Modern Math" panose="02000503000000000000" pitchFamily="2" charset="77"/>
                <a:ea typeface="Latin Modern Math" panose="02000503000000000000" pitchFamily="2" charset="77"/>
              </a:rPr>
              <a:t>Training And </a:t>
            </a:r>
            <a:r>
              <a:rPr lang="en-US" dirty="0">
                <a:latin typeface="Latin Modern Math" panose="02000503000000000000" pitchFamily="2" charset="77"/>
                <a:ea typeface="Latin Modern Math" panose="02000503000000000000" pitchFamily="2" charset="77"/>
              </a:rPr>
              <a:t>Classifying</a:t>
            </a:r>
            <a:endParaRPr lang="en-IL" dirty="0">
              <a:latin typeface="Latin Modern Math" panose="02000503000000000000" pitchFamily="2" charset="77"/>
              <a:ea typeface="Latin Modern Math" panose="02000503000000000000" pitchFamily="2" charset="77"/>
            </a:endParaRPr>
          </a:p>
        </p:txBody>
      </p:sp>
      <p:sp>
        <p:nvSpPr>
          <p:cNvPr id="3" name="Content Placeholder 2">
            <a:extLst>
              <a:ext uri="{FF2B5EF4-FFF2-40B4-BE49-F238E27FC236}">
                <a16:creationId xmlns:a16="http://schemas.microsoft.com/office/drawing/2014/main" id="{FFA3BF30-05D7-D144-0369-8850F4B4987D}"/>
              </a:ext>
            </a:extLst>
          </p:cNvPr>
          <p:cNvSpPr>
            <a:spLocks noGrp="1"/>
          </p:cNvSpPr>
          <p:nvPr>
            <p:ph idx="1"/>
          </p:nvPr>
        </p:nvSpPr>
        <p:spPr/>
        <p:txBody>
          <a:bodyPr/>
          <a:lstStyle/>
          <a:p>
            <a:pPr marL="228600" indent="-228600" algn="l" defTabSz="914400" rtl="0" eaLnBrk="1" latinLnBrk="0" hangingPunct="1">
              <a:lnSpc>
                <a:spcPct val="90000"/>
              </a:lnSpc>
              <a:spcBef>
                <a:spcPts val="1000"/>
              </a:spcBef>
              <a:buFont typeface="Arial" panose="020B0604020202020204" pitchFamily="34" charset="0"/>
              <a:buChar char="•"/>
            </a:pPr>
            <a:r>
              <a:rPr lang="en-IL" dirty="0">
                <a:latin typeface="Latin Modern Math" panose="02000503000000000000" pitchFamily="2" charset="77"/>
                <a:ea typeface="Latin Modern Math" panose="02000503000000000000" pitchFamily="2" charset="77"/>
              </a:rPr>
              <a:t>The Agent has 3 action classes:</a:t>
            </a:r>
          </a:p>
          <a:p>
            <a:pPr lvl="1" algn="l" rtl="0">
              <a:spcBef>
                <a:spcPts val="1000"/>
              </a:spcBef>
            </a:pPr>
            <a:r>
              <a:rPr lang="en-IL" dirty="0">
                <a:latin typeface="Latin Modern Math" panose="02000503000000000000" pitchFamily="2" charset="77"/>
                <a:ea typeface="Latin Modern Math" panose="02000503000000000000" pitchFamily="2" charset="77"/>
              </a:rPr>
              <a:t>class_inc </a:t>
            </a:r>
          </a:p>
          <a:p>
            <a:pPr lvl="1" algn="l" rtl="0">
              <a:spcBef>
                <a:spcPts val="1000"/>
              </a:spcBef>
            </a:pPr>
            <a:r>
              <a:rPr lang="en-IL" dirty="0">
                <a:latin typeface="Latin Modern Math" panose="02000503000000000000" pitchFamily="2" charset="77"/>
                <a:ea typeface="Latin Modern Math" panose="02000503000000000000" pitchFamily="2" charset="77"/>
              </a:rPr>
              <a:t>class_dec</a:t>
            </a:r>
          </a:p>
          <a:p>
            <a:pPr lvl="1" algn="l" rtl="0">
              <a:spcBef>
                <a:spcPts val="1000"/>
              </a:spcBef>
            </a:pPr>
            <a:r>
              <a:rPr lang="en-US" dirty="0">
                <a:latin typeface="Latin Modern Math" panose="02000503000000000000" pitchFamily="2" charset="77"/>
                <a:ea typeface="Latin Modern Math" panose="02000503000000000000" pitchFamily="2" charset="77"/>
              </a:rPr>
              <a:t>c</a:t>
            </a:r>
            <a:r>
              <a:rPr lang="en-IL" dirty="0">
                <a:latin typeface="Latin Modern Math" panose="02000503000000000000" pitchFamily="2" charset="77"/>
                <a:ea typeface="Latin Modern Math" panose="02000503000000000000" pitchFamily="2" charset="77"/>
              </a:rPr>
              <a:t>lass_noact</a:t>
            </a:r>
          </a:p>
        </p:txBody>
      </p:sp>
      <p:pic>
        <p:nvPicPr>
          <p:cNvPr id="1028" name="Picture 4" descr="Give robots 'personhood' status, EU committee argues | Technology | The  Guardian">
            <a:extLst>
              <a:ext uri="{FF2B5EF4-FFF2-40B4-BE49-F238E27FC236}">
                <a16:creationId xmlns:a16="http://schemas.microsoft.com/office/drawing/2014/main" id="{1E8FB0B4-4739-1DE0-9EA0-D398711CC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564" y="4625594"/>
            <a:ext cx="2266955" cy="17002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ade Order - Definition, Types, and Practical Examples">
            <a:extLst>
              <a:ext uri="{FF2B5EF4-FFF2-40B4-BE49-F238E27FC236}">
                <a16:creationId xmlns:a16="http://schemas.microsoft.com/office/drawing/2014/main" id="{A4588827-FEF9-1B6E-1948-C18DCFB18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1829" y="4625594"/>
            <a:ext cx="2478106" cy="1700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5727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dissolv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dissolv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53DF-AFC1-001E-4E45-728C12B6E679}"/>
              </a:ext>
            </a:extLst>
          </p:cNvPr>
          <p:cNvSpPr>
            <a:spLocks noGrp="1"/>
          </p:cNvSpPr>
          <p:nvPr>
            <p:ph type="title"/>
          </p:nvPr>
        </p:nvSpPr>
        <p:spPr>
          <a:xfrm>
            <a:off x="838200" y="365125"/>
            <a:ext cx="10515600" cy="5507038"/>
          </a:xfrm>
        </p:spPr>
        <p:txBody>
          <a:bodyPr/>
          <a:lstStyle/>
          <a:p>
            <a:pPr algn="ctr"/>
            <a:r>
              <a:rPr lang="en-IL">
                <a:latin typeface="Latin Modern Math" panose="02000503000000000000" pitchFamily="2" charset="77"/>
                <a:ea typeface="Latin Modern Math" panose="02000503000000000000" pitchFamily="2" charset="77"/>
              </a:rPr>
              <a:t>How Can We Make An Educated “Guess”?</a:t>
            </a:r>
            <a:br>
              <a:rPr lang="en-IL">
                <a:latin typeface="Latin Modern Math" panose="02000503000000000000" pitchFamily="2" charset="77"/>
                <a:ea typeface="Latin Modern Math" panose="02000503000000000000" pitchFamily="2" charset="77"/>
              </a:rPr>
            </a:br>
            <a:r>
              <a:rPr lang="en-IL" sz="1100">
                <a:latin typeface="Latin Modern Math" panose="02000503000000000000" pitchFamily="2" charset="77"/>
                <a:ea typeface="Latin Modern Math" panose="02000503000000000000" pitchFamily="2" charset="77"/>
              </a:rPr>
              <a:t>(and be succesful while doing that)</a:t>
            </a:r>
            <a:endParaRPr lang="en-IL">
              <a:latin typeface="Latin Modern Math" panose="02000503000000000000" pitchFamily="2" charset="77"/>
              <a:ea typeface="Latin Modern Math" panose="02000503000000000000" pitchFamily="2" charset="77"/>
            </a:endParaRPr>
          </a:p>
        </p:txBody>
      </p:sp>
    </p:spTree>
    <p:extLst>
      <p:ext uri="{BB962C8B-B14F-4D97-AF65-F5344CB8AC3E}">
        <p14:creationId xmlns:p14="http://schemas.microsoft.com/office/powerpoint/2010/main" val="1973229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B7DD7-F574-2BE4-4C1B-F8930DE790A6}"/>
              </a:ext>
            </a:extLst>
          </p:cNvPr>
          <p:cNvSpPr>
            <a:spLocks noGrp="1"/>
          </p:cNvSpPr>
          <p:nvPr>
            <p:ph type="title"/>
          </p:nvPr>
        </p:nvSpPr>
        <p:spPr/>
        <p:txBody>
          <a:bodyPr/>
          <a:lstStyle/>
          <a:p>
            <a:pPr algn="ctr"/>
            <a:r>
              <a:rPr lang="en-IL">
                <a:latin typeface="Latin Modern Math" panose="02000503000000000000" pitchFamily="2" charset="77"/>
                <a:ea typeface="Latin Modern Math" panose="02000503000000000000" pitchFamily="2" charset="77"/>
              </a:rPr>
              <a:t>Motivation</a:t>
            </a:r>
          </a:p>
        </p:txBody>
      </p:sp>
      <p:sp>
        <p:nvSpPr>
          <p:cNvPr id="3" name="Content Placeholder 2">
            <a:extLst>
              <a:ext uri="{FF2B5EF4-FFF2-40B4-BE49-F238E27FC236}">
                <a16:creationId xmlns:a16="http://schemas.microsoft.com/office/drawing/2014/main" id="{753CC8FD-75F4-B1D2-58AF-DCDF4EB24AC1}"/>
              </a:ext>
            </a:extLst>
          </p:cNvPr>
          <p:cNvSpPr>
            <a:spLocks noGrp="1"/>
          </p:cNvSpPr>
          <p:nvPr>
            <p:ph idx="1"/>
          </p:nvPr>
        </p:nvSpPr>
        <p:spPr/>
        <p:txBody>
          <a:bodyPr/>
          <a:lstStyle/>
          <a:p>
            <a:r>
              <a:rPr lang="he-IL"/>
              <a:t>יעילות</a:t>
            </a:r>
          </a:p>
          <a:p>
            <a:r>
              <a:rPr lang="he-IL"/>
              <a:t>סיווג נכון</a:t>
            </a:r>
          </a:p>
          <a:p>
            <a:r>
              <a:rPr lang="he-IL"/>
              <a:t>מדדי דיוק</a:t>
            </a:r>
          </a:p>
          <a:p>
            <a:r>
              <a:rPr lang="en-US" err="1"/>
              <a:t>hyperopt</a:t>
            </a:r>
            <a:r>
              <a:rPr lang="he-IL"/>
              <a:t> של פרמטרים</a:t>
            </a:r>
          </a:p>
          <a:p>
            <a:r>
              <a:rPr lang="en-US"/>
              <a:t>Dry-Runs</a:t>
            </a:r>
          </a:p>
          <a:p>
            <a:r>
              <a:rPr lang="he-IL"/>
              <a:t>מעקב אחר ההתנהגות של המודל</a:t>
            </a:r>
          </a:p>
          <a:p>
            <a:r>
              <a:rPr lang="he-IL"/>
              <a:t>ועוד..</a:t>
            </a:r>
            <a:endParaRPr lang="en-US"/>
          </a:p>
          <a:p>
            <a:endParaRPr lang="en-IL"/>
          </a:p>
        </p:txBody>
      </p:sp>
    </p:spTree>
    <p:extLst>
      <p:ext uri="{BB962C8B-B14F-4D97-AF65-F5344CB8AC3E}">
        <p14:creationId xmlns:p14="http://schemas.microsoft.com/office/powerpoint/2010/main" val="92529628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כותרת 1">
            <a:extLst>
              <a:ext uri="{FF2B5EF4-FFF2-40B4-BE49-F238E27FC236}">
                <a16:creationId xmlns:a16="http://schemas.microsoft.com/office/drawing/2014/main" id="{487BF0FC-250B-F468-A829-75D6D62CE6F0}"/>
              </a:ext>
            </a:extLst>
          </p:cNvPr>
          <p:cNvSpPr txBox="1">
            <a:spLocks/>
          </p:cNvSpPr>
          <p:nvPr/>
        </p:nvSpPr>
        <p:spPr>
          <a:xfrm>
            <a:off x="838200" y="365125"/>
            <a:ext cx="10515600" cy="1325563"/>
          </a:xfrm>
          <a:prstGeom prst="rect">
            <a:avLst/>
          </a:prstGeom>
        </p:spPr>
        <p:txBody>
          <a:bodyPr vert="horz" lIns="91440" tIns="45720" rIns="91440" bIns="45720" rtlCol="1" anchor="b">
            <a:normAutofit/>
          </a:bodyPr>
          <a:lstStyle>
            <a:lvl1pPr algn="ctr" defTabSz="914400" rtl="1" eaLnBrk="1" latinLnBrk="0" hangingPunct="1">
              <a:lnSpc>
                <a:spcPct val="90000"/>
              </a:lnSpc>
              <a:spcBef>
                <a:spcPct val="0"/>
              </a:spcBef>
              <a:buNone/>
              <a:defRPr sz="6000" kern="1200">
                <a:solidFill>
                  <a:schemeClr val="tx1"/>
                </a:solidFill>
                <a:latin typeface="+mj-lt"/>
                <a:ea typeface="+mj-ea"/>
                <a:cs typeface="+mj-cs"/>
              </a:defRPr>
            </a:lvl1pPr>
          </a:lstStyle>
          <a:p>
            <a:r>
              <a:rPr lang="en-US">
                <a:latin typeface="Latin Modern Math" panose="02000503000000000000" pitchFamily="2" charset="77"/>
                <a:ea typeface="Latin Modern Math" panose="02000503000000000000" pitchFamily="2" charset="77"/>
                <a:cs typeface="Calibri" panose="020F0502020204030204" pitchFamily="34" charset="0"/>
              </a:rPr>
              <a:t>Agenda</a:t>
            </a:r>
            <a:endParaRPr lang="he-IL" dirty="0">
              <a:latin typeface="Latin Modern Math" panose="02000503000000000000" pitchFamily="2" charset="77"/>
              <a:ea typeface="Latin Modern Math" panose="02000503000000000000" pitchFamily="2" charset="77"/>
              <a:cs typeface="Calibri" panose="020F0502020204030204" pitchFamily="34" charset="0"/>
            </a:endParaRPr>
          </a:p>
        </p:txBody>
      </p:sp>
      <p:sp>
        <p:nvSpPr>
          <p:cNvPr id="7" name="Content Placeholder 2">
            <a:extLst>
              <a:ext uri="{FF2B5EF4-FFF2-40B4-BE49-F238E27FC236}">
                <a16:creationId xmlns:a16="http://schemas.microsoft.com/office/drawing/2014/main" id="{6240C6B0-08E2-05D6-2257-D5824F5C87BD}"/>
              </a:ext>
            </a:extLst>
          </p:cNvPr>
          <p:cNvSpPr txBox="1">
            <a:spLocks/>
          </p:cNvSpPr>
          <p:nvPr/>
        </p:nvSpPr>
        <p:spPr>
          <a:xfrm>
            <a:off x="6897688" y="2000250"/>
            <a:ext cx="4456112" cy="4351338"/>
          </a:xfrm>
          <a:prstGeom prst="rect">
            <a:avLst/>
          </a:prstGeom>
        </p:spPr>
        <p:txBody>
          <a:bodyPr vert="horz" lIns="91440" tIns="45720" rIns="91440" bIns="45720" rtlCol="1">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r">
              <a:buFont typeface="Arial" panose="020B0604020202020204" pitchFamily="34" charset="0"/>
              <a:buChar char="•"/>
            </a:pPr>
            <a:r>
              <a:rPr lang="he-IL" sz="1600" dirty="0">
                <a:latin typeface="Latin Modern Math" panose="02000503000000000000" pitchFamily="2" charset="77"/>
                <a:ea typeface="Latin Modern Math" panose="02000503000000000000" pitchFamily="2" charset="77"/>
              </a:rPr>
              <a:t>חלק א: הקדמה</a:t>
            </a:r>
          </a:p>
          <a:p>
            <a:pPr marL="742950" lvl="1" indent="-285750" algn="r">
              <a:buFont typeface="Arial" panose="020B0604020202020204" pitchFamily="34" charset="0"/>
              <a:buChar char="•"/>
            </a:pPr>
            <a:r>
              <a:rPr lang="he-IL" sz="1600" dirty="0">
                <a:latin typeface="Latin Modern Math" panose="02000503000000000000" pitchFamily="2" charset="77"/>
                <a:ea typeface="Latin Modern Math" panose="02000503000000000000" pitchFamily="2" charset="77"/>
              </a:rPr>
              <a:t>מה זה </a:t>
            </a:r>
            <a:r>
              <a:rPr lang="en-US" sz="1600" dirty="0">
                <a:latin typeface="Latin Modern Math" panose="02000503000000000000" pitchFamily="2" charset="77"/>
                <a:ea typeface="Latin Modern Math" panose="02000503000000000000" pitchFamily="2" charset="77"/>
              </a:rPr>
              <a:t>Forex</a:t>
            </a:r>
            <a:endParaRPr lang="he-IL" sz="1600" dirty="0">
              <a:latin typeface="Latin Modern Math" panose="02000503000000000000" pitchFamily="2" charset="77"/>
              <a:ea typeface="Latin Modern Math" panose="02000503000000000000" pitchFamily="2" charset="77"/>
            </a:endParaRPr>
          </a:p>
          <a:p>
            <a:pPr marL="742950" lvl="1" indent="-285750" algn="r">
              <a:buFont typeface="Arial" panose="020B0604020202020204" pitchFamily="34" charset="0"/>
              <a:buChar char="•"/>
            </a:pPr>
            <a:r>
              <a:rPr lang="he-IL" sz="1600" dirty="0">
                <a:latin typeface="Latin Modern Math" panose="02000503000000000000" pitchFamily="2" charset="77"/>
                <a:ea typeface="Latin Modern Math" panose="02000503000000000000" pitchFamily="2" charset="77"/>
              </a:rPr>
              <a:t>איך השוק עובד</a:t>
            </a:r>
          </a:p>
          <a:p>
            <a:pPr marL="742950" lvl="1" indent="-285750" algn="r">
              <a:buFont typeface="Arial" panose="020B0604020202020204" pitchFamily="34" charset="0"/>
              <a:buChar char="•"/>
            </a:pPr>
            <a:r>
              <a:rPr lang="he-IL" sz="1600" dirty="0">
                <a:latin typeface="Latin Modern Math" panose="02000503000000000000" pitchFamily="2" charset="77"/>
                <a:ea typeface="Latin Modern Math" panose="02000503000000000000" pitchFamily="2" charset="77"/>
              </a:rPr>
              <a:t>החשיבות של חיזוי מחירי מט"ח</a:t>
            </a:r>
          </a:p>
          <a:p>
            <a:pPr marL="742950" lvl="1" indent="-285750" algn="r">
              <a:buFont typeface="Arial" panose="020B0604020202020204" pitchFamily="34" charset="0"/>
              <a:buChar char="•"/>
            </a:pPr>
            <a:r>
              <a:rPr lang="he-IL" sz="1600" dirty="0">
                <a:latin typeface="Latin Modern Math" panose="02000503000000000000" pitchFamily="2" charset="77"/>
                <a:ea typeface="Latin Modern Math" panose="02000503000000000000" pitchFamily="2" charset="77"/>
              </a:rPr>
              <a:t>האתגרים בחיזוי מחירי מט"ח</a:t>
            </a:r>
          </a:p>
          <a:p>
            <a:pPr marL="285750" indent="-285750" algn="r">
              <a:buFont typeface="Arial" panose="020B0604020202020204" pitchFamily="34" charset="0"/>
              <a:buChar char="•"/>
            </a:pPr>
            <a:r>
              <a:rPr lang="he-IL" sz="1600" dirty="0">
                <a:latin typeface="Latin Modern Math" panose="02000503000000000000" pitchFamily="2" charset="77"/>
                <a:ea typeface="Latin Modern Math" panose="02000503000000000000" pitchFamily="2" charset="77"/>
              </a:rPr>
              <a:t>חלק ב: רשתות נוירונים ובפרט </a:t>
            </a:r>
            <a:r>
              <a:rPr lang="en-US" sz="1600" dirty="0">
                <a:latin typeface="Latin Modern Math" panose="02000503000000000000" pitchFamily="2" charset="77"/>
                <a:ea typeface="Latin Modern Math" panose="02000503000000000000" pitchFamily="2" charset="77"/>
              </a:rPr>
              <a:t>RNN-LSTM</a:t>
            </a:r>
            <a:endParaRPr lang="he-IL" sz="1600" dirty="0">
              <a:latin typeface="Latin Modern Math" panose="02000503000000000000" pitchFamily="2" charset="77"/>
              <a:ea typeface="Latin Modern Math" panose="02000503000000000000" pitchFamily="2" charset="77"/>
            </a:endParaRPr>
          </a:p>
          <a:p>
            <a:pPr marL="742950" lvl="1" indent="-285750" algn="r">
              <a:buFont typeface="Arial" panose="020B0604020202020204" pitchFamily="34" charset="0"/>
              <a:buChar char="•"/>
            </a:pPr>
            <a:r>
              <a:rPr lang="he-IL" sz="1600" dirty="0">
                <a:latin typeface="Latin Modern Math" panose="02000503000000000000" pitchFamily="2" charset="77"/>
                <a:ea typeface="Latin Modern Math" panose="02000503000000000000" pitchFamily="2" charset="77"/>
              </a:rPr>
              <a:t>הקדמה</a:t>
            </a:r>
          </a:p>
          <a:p>
            <a:pPr marL="742950" lvl="1" indent="-285750" algn="r">
              <a:buFont typeface="Arial" panose="020B0604020202020204" pitchFamily="34" charset="0"/>
              <a:buChar char="•"/>
            </a:pPr>
            <a:r>
              <a:rPr lang="he-IL" sz="1600" dirty="0">
                <a:latin typeface="Latin Modern Math" panose="02000503000000000000" pitchFamily="2" charset="77"/>
                <a:ea typeface="Latin Modern Math" panose="02000503000000000000" pitchFamily="2" charset="77"/>
              </a:rPr>
              <a:t>רשתות </a:t>
            </a:r>
            <a:r>
              <a:rPr lang="en-US" sz="1600" dirty="0">
                <a:latin typeface="Latin Modern Math" panose="02000503000000000000" pitchFamily="2" charset="77"/>
                <a:ea typeface="Latin Modern Math" panose="02000503000000000000" pitchFamily="2" charset="77"/>
              </a:rPr>
              <a:t>RNN</a:t>
            </a:r>
            <a:endParaRPr lang="he-IL" sz="1600" dirty="0">
              <a:latin typeface="Latin Modern Math" panose="02000503000000000000" pitchFamily="2" charset="77"/>
              <a:ea typeface="Latin Modern Math" panose="02000503000000000000" pitchFamily="2" charset="77"/>
            </a:endParaRPr>
          </a:p>
          <a:p>
            <a:pPr marL="742950" lvl="1" indent="-285750" algn="r">
              <a:buFont typeface="Arial" panose="020B0604020202020204" pitchFamily="34" charset="0"/>
              <a:buChar char="•"/>
            </a:pPr>
            <a:r>
              <a:rPr lang="he-IL" sz="1600" dirty="0">
                <a:latin typeface="Latin Modern Math" panose="02000503000000000000" pitchFamily="2" charset="77"/>
                <a:ea typeface="Latin Modern Math" panose="02000503000000000000" pitchFamily="2" charset="77"/>
              </a:rPr>
              <a:t>רשתות </a:t>
            </a:r>
            <a:r>
              <a:rPr lang="en-US" sz="1600" dirty="0">
                <a:latin typeface="Latin Modern Math" panose="02000503000000000000" pitchFamily="2" charset="77"/>
                <a:ea typeface="Latin Modern Math" panose="02000503000000000000" pitchFamily="2" charset="77"/>
              </a:rPr>
              <a:t>LSTM</a:t>
            </a:r>
            <a:endParaRPr lang="he-IL" sz="1600" dirty="0">
              <a:latin typeface="Latin Modern Math" panose="02000503000000000000" pitchFamily="2" charset="77"/>
              <a:ea typeface="Latin Modern Math" panose="02000503000000000000" pitchFamily="2" charset="77"/>
            </a:endParaRPr>
          </a:p>
          <a:p>
            <a:pPr marL="742950" lvl="1" indent="-285750" algn="r">
              <a:buFont typeface="Arial" panose="020B0604020202020204" pitchFamily="34" charset="0"/>
              <a:buChar char="•"/>
            </a:pPr>
            <a:r>
              <a:rPr lang="he-IL" sz="1600" dirty="0">
                <a:latin typeface="Latin Modern Math" panose="02000503000000000000" pitchFamily="2" charset="77"/>
                <a:ea typeface="Latin Modern Math" panose="02000503000000000000" pitchFamily="2" charset="77"/>
              </a:rPr>
              <a:t>האתגרים עם רשתות </a:t>
            </a:r>
            <a:r>
              <a:rPr lang="en-US" sz="1600" dirty="0">
                <a:latin typeface="Latin Modern Math" panose="02000503000000000000" pitchFamily="2" charset="77"/>
                <a:ea typeface="Latin Modern Math" panose="02000503000000000000" pitchFamily="2" charset="77"/>
              </a:rPr>
              <a:t>RNN</a:t>
            </a:r>
            <a:r>
              <a:rPr lang="he-IL" sz="1600" dirty="0">
                <a:latin typeface="Latin Modern Math" panose="02000503000000000000" pitchFamily="2" charset="77"/>
                <a:ea typeface="Latin Modern Math" panose="02000503000000000000" pitchFamily="2" charset="77"/>
              </a:rPr>
              <a:t> ו-</a:t>
            </a:r>
            <a:r>
              <a:rPr lang="en-US" sz="1600" dirty="0">
                <a:latin typeface="Latin Modern Math" panose="02000503000000000000" pitchFamily="2" charset="77"/>
                <a:ea typeface="Latin Modern Math" panose="02000503000000000000" pitchFamily="2" charset="77"/>
              </a:rPr>
              <a:t>LSTM</a:t>
            </a:r>
          </a:p>
          <a:p>
            <a:pPr marL="285750" indent="-285750" algn="r">
              <a:buFont typeface="Arial" panose="020B0604020202020204" pitchFamily="34" charset="0"/>
              <a:buChar char="•"/>
            </a:pPr>
            <a:r>
              <a:rPr lang="he-IL" sz="1600" dirty="0">
                <a:latin typeface="Latin Modern Math" panose="02000503000000000000" pitchFamily="2" charset="77"/>
                <a:ea typeface="Latin Modern Math" panose="02000503000000000000" pitchFamily="2" charset="77"/>
              </a:rPr>
              <a:t>חלק ג: גישת ה-</a:t>
            </a:r>
            <a:r>
              <a:rPr lang="en-US" sz="1600" dirty="0">
                <a:latin typeface="Latin Modern Math" panose="02000503000000000000" pitchFamily="2" charset="77"/>
                <a:ea typeface="Latin Modern Math" panose="02000503000000000000" pitchFamily="2" charset="77"/>
              </a:rPr>
              <a:t>LSTM</a:t>
            </a:r>
            <a:r>
              <a:rPr lang="he-IL" sz="1600" dirty="0">
                <a:latin typeface="Latin Modern Math" panose="02000503000000000000" pitchFamily="2" charset="77"/>
                <a:ea typeface="Latin Modern Math" panose="02000503000000000000" pitchFamily="2" charset="77"/>
              </a:rPr>
              <a:t> ההיברידית</a:t>
            </a:r>
          </a:p>
          <a:p>
            <a:pPr marL="742950" lvl="1" indent="-285750" algn="r">
              <a:buFont typeface="Arial" panose="020B0604020202020204" pitchFamily="34" charset="0"/>
              <a:buChar char="•"/>
            </a:pPr>
            <a:r>
              <a:rPr lang="he-IL" sz="1600" dirty="0">
                <a:latin typeface="Latin Modern Math" panose="02000503000000000000" pitchFamily="2" charset="77"/>
                <a:ea typeface="Latin Modern Math" panose="02000503000000000000" pitchFamily="2" charset="77"/>
              </a:rPr>
              <a:t> הקדמה</a:t>
            </a:r>
          </a:p>
          <a:p>
            <a:pPr marL="742950" lvl="1" indent="-285750" algn="r">
              <a:buFont typeface="Arial" panose="020B0604020202020204" pitchFamily="34" charset="0"/>
              <a:buChar char="•"/>
            </a:pPr>
            <a:r>
              <a:rPr lang="he-IL" sz="1600" dirty="0">
                <a:latin typeface="Latin Modern Math" panose="02000503000000000000" pitchFamily="2" charset="77"/>
                <a:ea typeface="Latin Modern Math" panose="02000503000000000000" pitchFamily="2" charset="77"/>
              </a:rPr>
              <a:t>הגישה המוצעת</a:t>
            </a:r>
          </a:p>
          <a:p>
            <a:pPr algn="r"/>
            <a:endParaRPr lang="he-IL" sz="3600" dirty="0">
              <a:latin typeface="Latin Modern Math" panose="02000503000000000000" pitchFamily="2" charset="77"/>
              <a:ea typeface="Latin Modern Math" panose="02000503000000000000" pitchFamily="2" charset="77"/>
            </a:endParaRPr>
          </a:p>
          <a:p>
            <a:pPr algn="r"/>
            <a:endParaRPr lang="en-IL" sz="3600" dirty="0">
              <a:latin typeface="Latin Modern Math" panose="02000503000000000000" pitchFamily="2" charset="77"/>
              <a:ea typeface="Latin Modern Math" panose="02000503000000000000" pitchFamily="2" charset="77"/>
            </a:endParaRPr>
          </a:p>
        </p:txBody>
      </p:sp>
      <p:sp>
        <p:nvSpPr>
          <p:cNvPr id="8" name="Content Placeholder 3">
            <a:extLst>
              <a:ext uri="{FF2B5EF4-FFF2-40B4-BE49-F238E27FC236}">
                <a16:creationId xmlns:a16="http://schemas.microsoft.com/office/drawing/2014/main" id="{144C5BC2-99B1-772F-9114-4DA1E5BB920D}"/>
              </a:ext>
            </a:extLst>
          </p:cNvPr>
          <p:cNvSpPr txBox="1">
            <a:spLocks/>
          </p:cNvSpPr>
          <p:nvPr/>
        </p:nvSpPr>
        <p:spPr>
          <a:xfrm>
            <a:off x="944879" y="2000250"/>
            <a:ext cx="5151121" cy="3810001"/>
          </a:xfrm>
          <a:prstGeom prst="rect">
            <a:avLst/>
          </a:prstGeom>
        </p:spPr>
        <p:txBody>
          <a:bodyP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e-IL" sz="1600" dirty="0">
                <a:latin typeface="Latin Modern Math" panose="02000503000000000000" pitchFamily="2" charset="77"/>
                <a:ea typeface="Latin Modern Math" panose="02000503000000000000" pitchFamily="2" charset="77"/>
              </a:rPr>
              <a:t>חלק ד: מימוש בעולם האמיתי</a:t>
            </a:r>
          </a:p>
          <a:p>
            <a:pPr lvl="1"/>
            <a:r>
              <a:rPr lang="he-IL" sz="1600" dirty="0">
                <a:latin typeface="Latin Modern Math" panose="02000503000000000000" pitchFamily="2" charset="77"/>
                <a:ea typeface="Latin Modern Math" panose="02000503000000000000" pitchFamily="2" charset="77"/>
              </a:rPr>
              <a:t>למה </a:t>
            </a:r>
            <a:r>
              <a:rPr lang="en-US" sz="1600" dirty="0">
                <a:latin typeface="Latin Modern Math" panose="02000503000000000000" pitchFamily="2" charset="77"/>
                <a:ea typeface="Latin Modern Math" panose="02000503000000000000" pitchFamily="2" charset="77"/>
              </a:rPr>
              <a:t>Python</a:t>
            </a:r>
          </a:p>
          <a:p>
            <a:pPr lvl="1"/>
            <a:r>
              <a:rPr lang="he-IL" sz="1600" dirty="0">
                <a:latin typeface="Latin Modern Math" panose="02000503000000000000" pitchFamily="2" charset="77"/>
                <a:ea typeface="Latin Modern Math" panose="02000503000000000000" pitchFamily="2" charset="77"/>
              </a:rPr>
              <a:t>דוגמה בקוד</a:t>
            </a:r>
          </a:p>
          <a:p>
            <a:pPr lvl="1"/>
            <a:r>
              <a:rPr lang="he-IL" sz="1600" dirty="0">
                <a:latin typeface="Latin Modern Math" panose="02000503000000000000" pitchFamily="2" charset="77"/>
                <a:ea typeface="Latin Modern Math" panose="02000503000000000000" pitchFamily="2" charset="77"/>
              </a:rPr>
              <a:t>סיכום</a:t>
            </a:r>
          </a:p>
          <a:p>
            <a:pPr lvl="1"/>
            <a:endParaRPr lang="he-IL" sz="1600" dirty="0">
              <a:latin typeface="Latin Modern Math" panose="02000503000000000000" pitchFamily="2" charset="77"/>
              <a:ea typeface="Latin Modern Math" panose="02000503000000000000" pitchFamily="2" charset="77"/>
            </a:endParaRPr>
          </a:p>
        </p:txBody>
      </p:sp>
    </p:spTree>
    <p:extLst>
      <p:ext uri="{BB962C8B-B14F-4D97-AF65-F5344CB8AC3E}">
        <p14:creationId xmlns:p14="http://schemas.microsoft.com/office/powerpoint/2010/main" val="16209519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3FBF2A-60F0-7F32-E0B3-E69A930230DA}"/>
              </a:ext>
            </a:extLst>
          </p:cNvPr>
          <p:cNvSpPr>
            <a:spLocks noGrp="1"/>
          </p:cNvSpPr>
          <p:nvPr>
            <p:ph type="title"/>
          </p:nvPr>
        </p:nvSpPr>
        <p:spPr>
          <a:xfrm>
            <a:off x="630936" y="502920"/>
            <a:ext cx="3419856" cy="1463040"/>
          </a:xfrm>
        </p:spPr>
        <p:txBody>
          <a:bodyPr anchor="ctr">
            <a:normAutofit/>
          </a:bodyPr>
          <a:lstStyle/>
          <a:p>
            <a:r>
              <a:rPr lang="en-US" sz="4800">
                <a:latin typeface="Latin Modern Math" panose="02000503000000000000" pitchFamily="2" charset="77"/>
                <a:ea typeface="Latin Modern Math" panose="02000503000000000000" pitchFamily="2" charset="77"/>
              </a:rPr>
              <a:t>How they did it?</a:t>
            </a:r>
            <a:endParaRPr lang="en-IL" sz="4800">
              <a:latin typeface="Latin Modern Math" panose="02000503000000000000" pitchFamily="2" charset="77"/>
              <a:ea typeface="Latin Modern Math" panose="02000503000000000000" pitchFamily="2" charset="77"/>
            </a:endParaRPr>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649336-BDC0-32E2-2A3A-237BE660C5AB}"/>
              </a:ext>
            </a:extLst>
          </p:cNvPr>
          <p:cNvSpPr>
            <a:spLocks noGrp="1"/>
          </p:cNvSpPr>
          <p:nvPr>
            <p:ph idx="1"/>
          </p:nvPr>
        </p:nvSpPr>
        <p:spPr>
          <a:xfrm>
            <a:off x="4654295" y="502920"/>
            <a:ext cx="6894576" cy="1463040"/>
          </a:xfrm>
        </p:spPr>
        <p:txBody>
          <a:bodyPr anchor="ctr">
            <a:normAutofit/>
          </a:bodyPr>
          <a:lstStyle/>
          <a:p>
            <a:pPr marL="228600" indent="-228600" defTabSz="914400" rtl="0" eaLnBrk="1" latinLnBrk="0" hangingPunct="1">
              <a:spcBef>
                <a:spcPts val="1000"/>
              </a:spcBef>
              <a:buFont typeface="Arial" panose="020B0604020202020204" pitchFamily="34" charset="0"/>
              <a:buChar char="•"/>
            </a:pPr>
            <a:r>
              <a:rPr lang="en-IL" sz="2200">
                <a:latin typeface="Latin Modern Math" panose="02000503000000000000" pitchFamily="2" charset="77"/>
                <a:ea typeface="Latin Modern Math" panose="02000503000000000000" pitchFamily="2" charset="77"/>
              </a:rPr>
              <a:t>Histogram Analysis</a:t>
            </a:r>
          </a:p>
          <a:p>
            <a:pPr marL="228600" indent="-228600" defTabSz="914400" rtl="0" eaLnBrk="1" latinLnBrk="0" hangingPunct="1">
              <a:spcBef>
                <a:spcPts val="1000"/>
              </a:spcBef>
              <a:buFont typeface="Arial" panose="020B0604020202020204" pitchFamily="34" charset="0"/>
              <a:buChar char="•"/>
            </a:pPr>
            <a:r>
              <a:rPr lang="en-IL" sz="2200">
                <a:latin typeface="Latin Modern Math" panose="02000503000000000000" pitchFamily="2" charset="77"/>
                <a:ea typeface="Latin Modern Math" panose="02000503000000000000" pitchFamily="2" charset="77"/>
              </a:rPr>
              <a:t>Threshold Calculation</a:t>
            </a:r>
          </a:p>
          <a:p>
            <a:pPr marL="0" indent="0" defTabSz="914400" rtl="0" eaLnBrk="1" latinLnBrk="0" hangingPunct="1">
              <a:spcBef>
                <a:spcPts val="1000"/>
              </a:spcBef>
              <a:buNone/>
            </a:pPr>
            <a:endParaRPr lang="en-IL" sz="2200">
              <a:latin typeface="Latin Modern Math" panose="02000503000000000000" pitchFamily="2" charset="77"/>
              <a:ea typeface="Latin Modern Math" panose="02000503000000000000" pitchFamily="2" charset="77"/>
            </a:endParaRPr>
          </a:p>
        </p:txBody>
      </p:sp>
      <p:pic>
        <p:nvPicPr>
          <p:cNvPr id="4" name="Picture 3">
            <a:extLst>
              <a:ext uri="{FF2B5EF4-FFF2-40B4-BE49-F238E27FC236}">
                <a16:creationId xmlns:a16="http://schemas.microsoft.com/office/drawing/2014/main" id="{6985055E-67E6-B02B-ABF3-32E9223AF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318" y="2011680"/>
            <a:ext cx="6683395" cy="2623232"/>
          </a:xfrm>
          <a:prstGeom prst="rect">
            <a:avLst/>
          </a:prstGeom>
        </p:spPr>
      </p:pic>
      <p:pic>
        <p:nvPicPr>
          <p:cNvPr id="5" name="Picture 4">
            <a:extLst>
              <a:ext uri="{FF2B5EF4-FFF2-40B4-BE49-F238E27FC236}">
                <a16:creationId xmlns:a16="http://schemas.microsoft.com/office/drawing/2014/main" id="{C6693269-99A8-1F0E-00FB-2B403153E713}"/>
              </a:ext>
            </a:extLst>
          </p:cNvPr>
          <p:cNvPicPr>
            <a:picLocks noChangeAspect="1"/>
          </p:cNvPicPr>
          <p:nvPr/>
        </p:nvPicPr>
        <p:blipFill>
          <a:blip r:embed="rId4"/>
          <a:stretch>
            <a:fillRect/>
          </a:stretch>
        </p:blipFill>
        <p:spPr>
          <a:xfrm>
            <a:off x="4928870" y="3323296"/>
            <a:ext cx="6582766" cy="3031784"/>
          </a:xfrm>
          <a:prstGeom prst="rect">
            <a:avLst/>
          </a:prstGeom>
        </p:spPr>
      </p:pic>
      <p:pic>
        <p:nvPicPr>
          <p:cNvPr id="6" name="Picture 5">
            <a:extLst>
              <a:ext uri="{FF2B5EF4-FFF2-40B4-BE49-F238E27FC236}">
                <a16:creationId xmlns:a16="http://schemas.microsoft.com/office/drawing/2014/main" id="{B0532475-FDA7-669F-BB5B-46C54CE4E6F3}"/>
              </a:ext>
            </a:extLst>
          </p:cNvPr>
          <p:cNvPicPr>
            <a:picLocks noChangeAspect="1"/>
          </p:cNvPicPr>
          <p:nvPr/>
        </p:nvPicPr>
        <p:blipFill>
          <a:blip r:embed="rId5"/>
          <a:stretch>
            <a:fillRect/>
          </a:stretch>
        </p:blipFill>
        <p:spPr>
          <a:xfrm>
            <a:off x="6205875" y="2432344"/>
            <a:ext cx="5943600" cy="787400"/>
          </a:xfrm>
          <a:prstGeom prst="rect">
            <a:avLst/>
          </a:prstGeom>
        </p:spPr>
      </p:pic>
    </p:spTree>
    <p:extLst>
      <p:ext uri="{BB962C8B-B14F-4D97-AF65-F5344CB8AC3E}">
        <p14:creationId xmlns:p14="http://schemas.microsoft.com/office/powerpoint/2010/main" val="18722452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5E8B7-DB4D-3B1E-FA85-2CA7FE3FFA33}"/>
              </a:ext>
            </a:extLst>
          </p:cNvPr>
          <p:cNvSpPr>
            <a:spLocks noGrp="1"/>
          </p:cNvSpPr>
          <p:nvPr>
            <p:ph type="title"/>
          </p:nvPr>
        </p:nvSpPr>
        <p:spPr/>
        <p:txBody>
          <a:bodyPr/>
          <a:lstStyle/>
          <a:p>
            <a:pPr algn="ctr"/>
            <a:r>
              <a:rPr lang="en-US" i="0">
                <a:effectLst/>
                <a:latin typeface="Latin Modern Math" panose="02000503000000000000" pitchFamily="2" charset="77"/>
                <a:ea typeface="Latin Modern Math" panose="02000503000000000000" pitchFamily="2" charset="77"/>
              </a:rPr>
              <a:t>Why Python for Forex Forecasting?</a:t>
            </a:r>
            <a:endParaRPr lang="en-IL">
              <a:latin typeface="Latin Modern Math" panose="02000503000000000000" pitchFamily="2" charset="77"/>
              <a:ea typeface="Latin Modern Math" panose="02000503000000000000" pitchFamily="2" charset="77"/>
            </a:endParaRPr>
          </a:p>
        </p:txBody>
      </p:sp>
      <p:sp>
        <p:nvSpPr>
          <p:cNvPr id="3" name="Content Placeholder 2">
            <a:extLst>
              <a:ext uri="{FF2B5EF4-FFF2-40B4-BE49-F238E27FC236}">
                <a16:creationId xmlns:a16="http://schemas.microsoft.com/office/drawing/2014/main" id="{6EA0FCAB-377C-F3F2-C537-90EC25CDBC24}"/>
              </a:ext>
            </a:extLst>
          </p:cNvPr>
          <p:cNvSpPr>
            <a:spLocks noGrp="1"/>
          </p:cNvSpPr>
          <p:nvPr>
            <p:ph idx="1"/>
          </p:nvPr>
        </p:nvSpPr>
        <p:spPr/>
        <p:txBody>
          <a:bodyPr/>
          <a:lstStyle/>
          <a:p>
            <a:pPr marL="228600" indent="-228600" defTabSz="914400" eaLnBrk="1" latinLnBrk="0" hangingPunct="1">
              <a:lnSpc>
                <a:spcPct val="90000"/>
              </a:lnSpc>
              <a:spcBef>
                <a:spcPts val="1000"/>
              </a:spcBef>
              <a:buFont typeface="Arial" panose="020B0604020202020204" pitchFamily="34" charset="0"/>
              <a:buChar char="•"/>
            </a:pPr>
            <a:r>
              <a:rPr lang="he-IL">
                <a:latin typeface="Latin Modern Math" panose="02000503000000000000" pitchFamily="2" charset="77"/>
                <a:ea typeface="Latin Modern Math" panose="02000503000000000000" pitchFamily="2" charset="77"/>
              </a:rPr>
              <a:t>פשטות </a:t>
            </a:r>
            <a:endParaRPr lang="en-US">
              <a:latin typeface="Latin Modern Math" panose="02000503000000000000" pitchFamily="2" charset="77"/>
              <a:ea typeface="Latin Modern Math" panose="02000503000000000000" pitchFamily="2" charset="77"/>
            </a:endParaRPr>
          </a:p>
          <a:p>
            <a:pPr marL="228600" indent="-228600" defTabSz="914400" eaLnBrk="1" latinLnBrk="0" hangingPunct="1">
              <a:lnSpc>
                <a:spcPct val="90000"/>
              </a:lnSpc>
              <a:spcBef>
                <a:spcPts val="1000"/>
              </a:spcBef>
              <a:buFont typeface="Arial" panose="020B0604020202020204" pitchFamily="34" charset="0"/>
              <a:buChar char="•"/>
            </a:pPr>
            <a:r>
              <a:rPr lang="he-IL">
                <a:latin typeface="Latin Modern Math" panose="02000503000000000000" pitchFamily="2" charset="77"/>
                <a:ea typeface="Latin Modern Math" panose="02000503000000000000" pitchFamily="2" charset="77"/>
              </a:rPr>
              <a:t>ספריות</a:t>
            </a:r>
          </a:p>
          <a:p>
            <a:pPr marL="228600" indent="-228600" defTabSz="914400" eaLnBrk="1" latinLnBrk="0" hangingPunct="1">
              <a:lnSpc>
                <a:spcPct val="90000"/>
              </a:lnSpc>
              <a:spcBef>
                <a:spcPts val="1000"/>
              </a:spcBef>
              <a:buFont typeface="Arial" panose="020B0604020202020204" pitchFamily="34" charset="0"/>
              <a:buChar char="•"/>
            </a:pPr>
            <a:r>
              <a:rPr lang="he-IL">
                <a:latin typeface="Latin Modern Math" panose="02000503000000000000" pitchFamily="2" charset="77"/>
                <a:ea typeface="Latin Modern Math" panose="02000503000000000000" pitchFamily="2" charset="77"/>
              </a:rPr>
              <a:t>כלים ויזואליים</a:t>
            </a:r>
          </a:p>
          <a:p>
            <a:pPr marL="228600" indent="-228600" defTabSz="914400" eaLnBrk="1" latinLnBrk="0" hangingPunct="1">
              <a:lnSpc>
                <a:spcPct val="90000"/>
              </a:lnSpc>
              <a:spcBef>
                <a:spcPts val="1000"/>
              </a:spcBef>
              <a:buFont typeface="Arial" panose="020B0604020202020204" pitchFamily="34" charset="0"/>
              <a:buChar char="•"/>
            </a:pPr>
            <a:r>
              <a:rPr lang="he-IL">
                <a:latin typeface="Latin Modern Math" panose="02000503000000000000" pitchFamily="2" charset="77"/>
                <a:ea typeface="Latin Modern Math" panose="02000503000000000000" pitchFamily="2" charset="77"/>
              </a:rPr>
              <a:t>אינטגרציה</a:t>
            </a:r>
          </a:p>
          <a:p>
            <a:pPr marL="228600" indent="-228600" defTabSz="914400" eaLnBrk="1" latinLnBrk="0" hangingPunct="1">
              <a:lnSpc>
                <a:spcPct val="90000"/>
              </a:lnSpc>
              <a:spcBef>
                <a:spcPts val="1000"/>
              </a:spcBef>
              <a:buFont typeface="Arial" panose="020B0604020202020204" pitchFamily="34" charset="0"/>
              <a:buChar char="•"/>
            </a:pPr>
            <a:r>
              <a:rPr lang="he-IL">
                <a:latin typeface="Latin Modern Math" panose="02000503000000000000" pitchFamily="2" charset="77"/>
                <a:ea typeface="Latin Modern Math" panose="02000503000000000000" pitchFamily="2" charset="77"/>
              </a:rPr>
              <a:t>חסרונות</a:t>
            </a:r>
          </a:p>
          <a:p>
            <a:pPr marL="228600" indent="-228600" defTabSz="914400" eaLnBrk="1" latinLnBrk="0" hangingPunct="1">
              <a:lnSpc>
                <a:spcPct val="90000"/>
              </a:lnSpc>
              <a:spcBef>
                <a:spcPts val="1000"/>
              </a:spcBef>
              <a:buFont typeface="Arial" panose="020B0604020202020204" pitchFamily="34" charset="0"/>
              <a:buChar char="•"/>
            </a:pPr>
            <a:endParaRPr lang="en-IL">
              <a:latin typeface="Latin Modern Math" panose="02000503000000000000" pitchFamily="2" charset="77"/>
              <a:ea typeface="Latin Modern Math" panose="02000503000000000000" pitchFamily="2" charset="77"/>
            </a:endParaRPr>
          </a:p>
        </p:txBody>
      </p:sp>
      <p:pic>
        <p:nvPicPr>
          <p:cNvPr id="2052" name="Picture 4">
            <a:extLst>
              <a:ext uri="{FF2B5EF4-FFF2-40B4-BE49-F238E27FC236}">
                <a16:creationId xmlns:a16="http://schemas.microsoft.com/office/drawing/2014/main" id="{80C923A1-453B-F097-A5AE-06CF6494D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78255">
            <a:off x="577279" y="1535681"/>
            <a:ext cx="1170448" cy="128530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ytorch, logo Icon in Vector Logo">
            <a:extLst>
              <a:ext uri="{FF2B5EF4-FFF2-40B4-BE49-F238E27FC236}">
                <a16:creationId xmlns:a16="http://schemas.microsoft.com/office/drawing/2014/main" id="{BA25A79E-7664-2162-FBA3-83A3D259AB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33" y="4906962"/>
            <a:ext cx="2809875" cy="14049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atplotlib · PyPI">
            <a:extLst>
              <a:ext uri="{FF2B5EF4-FFF2-40B4-BE49-F238E27FC236}">
                <a16:creationId xmlns:a16="http://schemas.microsoft.com/office/drawing/2014/main" id="{3348A765-6115-61CE-79B7-8B40F37B59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33" y="4143374"/>
            <a:ext cx="3749300" cy="8985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andas (software) - Wikipedia">
            <a:extLst>
              <a:ext uri="{FF2B5EF4-FFF2-40B4-BE49-F238E27FC236}">
                <a16:creationId xmlns:a16="http://schemas.microsoft.com/office/drawing/2014/main" id="{F8211CD2-38F3-B878-E0C4-B13353E46E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233" y="3008310"/>
            <a:ext cx="3338911" cy="135259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NumPy - Wikipedia">
            <a:extLst>
              <a:ext uri="{FF2B5EF4-FFF2-40B4-BE49-F238E27FC236}">
                <a16:creationId xmlns:a16="http://schemas.microsoft.com/office/drawing/2014/main" id="{ADCC0A0D-8BA2-B566-FD14-46636BE2C3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7111" y="2778793"/>
            <a:ext cx="3368150" cy="140463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TensorFlow - Wikipedia">
            <a:extLst>
              <a:ext uri="{FF2B5EF4-FFF2-40B4-BE49-F238E27FC236}">
                <a16:creationId xmlns:a16="http://schemas.microsoft.com/office/drawing/2014/main" id="{9DE9D2B9-3B35-04B5-B039-379351E808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8859" y="3953794"/>
            <a:ext cx="1925245" cy="122640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cikit-learn - Wikipedia">
            <a:extLst>
              <a:ext uri="{FF2B5EF4-FFF2-40B4-BE49-F238E27FC236}">
                <a16:creationId xmlns:a16="http://schemas.microsoft.com/office/drawing/2014/main" id="{8184ACDE-8D9C-BA2B-19C7-B73706BEFC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13660" y="5041899"/>
            <a:ext cx="1669248" cy="89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9452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CD7F-FEC6-85AC-2210-7D7D4BC42A8F}"/>
              </a:ext>
            </a:extLst>
          </p:cNvPr>
          <p:cNvSpPr>
            <a:spLocks noGrp="1"/>
          </p:cNvSpPr>
          <p:nvPr>
            <p:ph type="title"/>
          </p:nvPr>
        </p:nvSpPr>
        <p:spPr>
          <a:xfrm>
            <a:off x="838200" y="365126"/>
            <a:ext cx="10515600" cy="5407024"/>
          </a:xfrm>
        </p:spPr>
        <p:txBody>
          <a:bodyPr/>
          <a:lstStyle/>
          <a:p>
            <a:pPr algn="ctr" defTabSz="914400" rtl="0" eaLnBrk="1" latinLnBrk="0" hangingPunct="1">
              <a:lnSpc>
                <a:spcPct val="90000"/>
              </a:lnSpc>
              <a:spcBef>
                <a:spcPct val="0"/>
              </a:spcBef>
              <a:buNone/>
            </a:pPr>
            <a:r>
              <a:rPr lang="en-IL">
                <a:latin typeface="Latin Modern Math" panose="02000503000000000000" pitchFamily="2" charset="77"/>
                <a:ea typeface="Latin Modern Math" panose="02000503000000000000" pitchFamily="2" charset="77"/>
              </a:rPr>
              <a:t>Questions?</a:t>
            </a:r>
          </a:p>
        </p:txBody>
      </p:sp>
    </p:spTree>
    <p:extLst>
      <p:ext uri="{BB962C8B-B14F-4D97-AF65-F5344CB8AC3E}">
        <p14:creationId xmlns:p14="http://schemas.microsoft.com/office/powerpoint/2010/main" val="35221649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D32E-371B-0799-3F1D-4846AE944BF3}"/>
              </a:ext>
            </a:extLst>
          </p:cNvPr>
          <p:cNvSpPr>
            <a:spLocks noGrp="1"/>
          </p:cNvSpPr>
          <p:nvPr>
            <p:ph type="title"/>
          </p:nvPr>
        </p:nvSpPr>
        <p:spPr>
          <a:xfrm>
            <a:off x="838200" y="365125"/>
            <a:ext cx="10515600" cy="5407025"/>
          </a:xfrm>
        </p:spPr>
        <p:txBody>
          <a:bodyPr/>
          <a:lstStyle/>
          <a:p>
            <a:pPr algn="ctr"/>
            <a:r>
              <a:rPr lang="en-IL">
                <a:latin typeface="Latin Modern Math" panose="02000503000000000000" pitchFamily="2" charset="77"/>
                <a:ea typeface="Latin Modern Math" panose="02000503000000000000" pitchFamily="2" charset="77"/>
              </a:rPr>
              <a:t>Thank You!</a:t>
            </a:r>
          </a:p>
        </p:txBody>
      </p:sp>
    </p:spTree>
    <p:extLst>
      <p:ext uri="{BB962C8B-B14F-4D97-AF65-F5344CB8AC3E}">
        <p14:creationId xmlns:p14="http://schemas.microsoft.com/office/powerpoint/2010/main" val="179609769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96E8605-A2B1-121B-1AC7-069C54C13490}"/>
              </a:ext>
            </a:extLst>
          </p:cNvPr>
          <p:cNvSpPr>
            <a:spLocks noGrp="1"/>
          </p:cNvSpPr>
          <p:nvPr>
            <p:ph type="title"/>
          </p:nvPr>
        </p:nvSpPr>
        <p:spPr/>
        <p:txBody>
          <a:bodyPr/>
          <a:lstStyle/>
          <a:p>
            <a:pPr algn="ctr"/>
            <a:r>
              <a:rPr lang="he-IL">
                <a:latin typeface="Latin Modern Math" panose="02000503000000000000" pitchFamily="2" charset="77"/>
                <a:ea typeface="Latin Modern Math" panose="02000503000000000000" pitchFamily="2" charset="77"/>
                <a:cs typeface="Calibri" panose="020F0502020204030204" pitchFamily="34" charset="0"/>
              </a:rPr>
              <a:t>מהו </a:t>
            </a:r>
            <a:r>
              <a:rPr lang="en-US">
                <a:latin typeface="Latin Modern Math" panose="02000503000000000000" pitchFamily="2" charset="77"/>
                <a:ea typeface="Latin Modern Math" panose="02000503000000000000" pitchFamily="2" charset="77"/>
                <a:cs typeface="Calibri" panose="020F0502020204030204" pitchFamily="34" charset="0"/>
              </a:rPr>
              <a:t>Forex</a:t>
            </a:r>
            <a:r>
              <a:rPr lang="he-IL">
                <a:latin typeface="Latin Modern Math" panose="02000503000000000000" pitchFamily="2" charset="77"/>
                <a:ea typeface="Latin Modern Math" panose="02000503000000000000" pitchFamily="2" charset="77"/>
                <a:cs typeface="Calibri" panose="020F0502020204030204" pitchFamily="34" charset="0"/>
              </a:rPr>
              <a:t>?</a:t>
            </a:r>
          </a:p>
        </p:txBody>
      </p:sp>
      <p:sp>
        <p:nvSpPr>
          <p:cNvPr id="3" name="מציין מיקום תוכן 2">
            <a:extLst>
              <a:ext uri="{FF2B5EF4-FFF2-40B4-BE49-F238E27FC236}">
                <a16:creationId xmlns:a16="http://schemas.microsoft.com/office/drawing/2014/main" id="{426A20BC-8BEE-3E68-B8E5-56611BEC547F}"/>
              </a:ext>
            </a:extLst>
          </p:cNvPr>
          <p:cNvSpPr>
            <a:spLocks noGrp="1"/>
          </p:cNvSpPr>
          <p:nvPr>
            <p:ph idx="1"/>
          </p:nvPr>
        </p:nvSpPr>
        <p:spPr/>
        <p:txBody>
          <a:bodyPr>
            <a:normAutofit/>
          </a:bodyPr>
          <a:lstStyle/>
          <a:p>
            <a:r>
              <a:rPr lang="en-US">
                <a:latin typeface="Latin Modern Math" panose="02000503000000000000" pitchFamily="2" charset="77"/>
                <a:ea typeface="Latin Modern Math" panose="02000503000000000000" pitchFamily="2" charset="77"/>
                <a:cs typeface="Calibri" panose="020F0502020204030204" pitchFamily="34" charset="0"/>
              </a:rPr>
              <a:t>Forex </a:t>
            </a:r>
            <a:r>
              <a:rPr lang="he-IL">
                <a:latin typeface="Latin Modern Math" panose="02000503000000000000" pitchFamily="2" charset="77"/>
                <a:ea typeface="Latin Modern Math" panose="02000503000000000000" pitchFamily="2" charset="77"/>
                <a:cs typeface="Calibri" panose="020F0502020204030204" pitchFamily="34" charset="0"/>
              </a:rPr>
              <a:t> ( </a:t>
            </a:r>
            <a:r>
              <a:rPr lang="en-US">
                <a:latin typeface="Latin Modern Math" panose="02000503000000000000" pitchFamily="2" charset="77"/>
                <a:ea typeface="Latin Modern Math" panose="02000503000000000000" pitchFamily="2" charset="77"/>
                <a:cs typeface="Calibri" panose="020F0502020204030204" pitchFamily="34" charset="0"/>
              </a:rPr>
              <a:t>Foreign Exchange</a:t>
            </a:r>
            <a:r>
              <a:rPr lang="he-IL">
                <a:latin typeface="Latin Modern Math" panose="02000503000000000000" pitchFamily="2" charset="77"/>
                <a:ea typeface="Latin Modern Math" panose="02000503000000000000" pitchFamily="2" charset="77"/>
                <a:cs typeface="Calibri" panose="020F0502020204030204" pitchFamily="34" charset="0"/>
              </a:rPr>
              <a:t> ) בעברית – שוק המט"ח הוא שוק גלובלי שבו כל המטבעות בעולם נסחרים</a:t>
            </a:r>
          </a:p>
          <a:p>
            <a:r>
              <a:rPr lang="he-IL">
                <a:latin typeface="Latin Modern Math" panose="02000503000000000000" pitchFamily="2" charset="77"/>
                <a:ea typeface="Latin Modern Math" panose="02000503000000000000" pitchFamily="2" charset="77"/>
                <a:cs typeface="Calibri" panose="020F0502020204030204" pitchFamily="34" charset="0"/>
              </a:rPr>
              <a:t>השוק הגדול והנזיל ביותר בעולם</a:t>
            </a:r>
          </a:p>
          <a:p>
            <a:r>
              <a:rPr lang="he-IL">
                <a:latin typeface="Latin Modern Math" panose="02000503000000000000" pitchFamily="2" charset="77"/>
                <a:ea typeface="Latin Modern Math" panose="02000503000000000000" pitchFamily="2" charset="77"/>
                <a:cs typeface="Calibri" panose="020F0502020204030204" pitchFamily="34" charset="0"/>
              </a:rPr>
              <a:t>ווליום מסחר העולה על </a:t>
            </a:r>
            <a:r>
              <a:rPr lang="en-US">
                <a:latin typeface="Latin Modern Math" panose="02000503000000000000" pitchFamily="2" charset="77"/>
                <a:ea typeface="Latin Modern Math" panose="02000503000000000000" pitchFamily="2" charset="77"/>
                <a:cs typeface="Calibri" panose="020F0502020204030204" pitchFamily="34" charset="0"/>
              </a:rPr>
              <a:t>5</a:t>
            </a:r>
            <a:r>
              <a:rPr lang="he-IL">
                <a:latin typeface="Latin Modern Math" panose="02000503000000000000" pitchFamily="2" charset="77"/>
                <a:ea typeface="Latin Modern Math" panose="02000503000000000000" pitchFamily="2" charset="77"/>
                <a:cs typeface="Calibri" panose="020F0502020204030204" pitchFamily="34" charset="0"/>
              </a:rPr>
              <a:t> טריליון</a:t>
            </a:r>
          </a:p>
          <a:p>
            <a:r>
              <a:rPr lang="he-IL">
                <a:latin typeface="Latin Modern Math" panose="02000503000000000000" pitchFamily="2" charset="77"/>
                <a:ea typeface="Latin Modern Math" panose="02000503000000000000" pitchFamily="2" charset="77"/>
                <a:cs typeface="Calibri" panose="020F0502020204030204" pitchFamily="34" charset="0"/>
              </a:rPr>
              <a:t>פעיל 24/5</a:t>
            </a:r>
          </a:p>
          <a:p>
            <a:pPr marL="0" indent="0">
              <a:buNone/>
            </a:pPr>
            <a:endParaRPr lang="he-IL" sz="1600">
              <a:latin typeface="Latin Modern Math" panose="02000503000000000000" pitchFamily="2" charset="77"/>
              <a:ea typeface="Latin Modern Math" panose="02000503000000000000" pitchFamily="2" charset="77"/>
              <a:cs typeface="Calibri" panose="020F0502020204030204" pitchFamily="34" charset="0"/>
            </a:endParaRPr>
          </a:p>
          <a:p>
            <a:pPr marL="0" indent="0">
              <a:buNone/>
            </a:pPr>
            <a:endParaRPr lang="he-IL" sz="1600">
              <a:latin typeface="Latin Modern Math" panose="02000503000000000000" pitchFamily="2" charset="77"/>
              <a:ea typeface="Latin Modern Math" panose="02000503000000000000" pitchFamily="2" charset="77"/>
              <a:cs typeface="Calibri" panose="020F0502020204030204" pitchFamily="34" charset="0"/>
            </a:endParaRPr>
          </a:p>
        </p:txBody>
      </p:sp>
    </p:spTree>
    <p:extLst>
      <p:ext uri="{BB962C8B-B14F-4D97-AF65-F5344CB8AC3E}">
        <p14:creationId xmlns:p14="http://schemas.microsoft.com/office/powerpoint/2010/main" val="240046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7417300-DE20-79E9-8ED0-701D48DE5455}"/>
              </a:ext>
            </a:extLst>
          </p:cNvPr>
          <p:cNvSpPr>
            <a:spLocks noGrp="1"/>
          </p:cNvSpPr>
          <p:nvPr>
            <p:ph type="title"/>
          </p:nvPr>
        </p:nvSpPr>
        <p:spPr/>
        <p:txBody>
          <a:bodyPr/>
          <a:lstStyle/>
          <a:p>
            <a:pPr algn="ctr"/>
            <a:r>
              <a:rPr lang="he-IL">
                <a:latin typeface="Calibri" panose="020F0502020204030204" pitchFamily="34" charset="0"/>
                <a:ea typeface="Calibri" panose="020F0502020204030204" pitchFamily="34" charset="0"/>
                <a:cs typeface="Calibri" panose="020F0502020204030204" pitchFamily="34" charset="0"/>
              </a:rPr>
              <a:t>איך שוק המט"ח עובד?</a:t>
            </a:r>
          </a:p>
        </p:txBody>
      </p:sp>
      <p:sp>
        <p:nvSpPr>
          <p:cNvPr id="3" name="מציין מיקום תוכן 2">
            <a:extLst>
              <a:ext uri="{FF2B5EF4-FFF2-40B4-BE49-F238E27FC236}">
                <a16:creationId xmlns:a16="http://schemas.microsoft.com/office/drawing/2014/main" id="{43DD0BC0-D0AF-DD9B-0CE1-A6E4CEBA0FB4}"/>
              </a:ext>
            </a:extLst>
          </p:cNvPr>
          <p:cNvSpPr>
            <a:spLocks noGrp="1"/>
          </p:cNvSpPr>
          <p:nvPr>
            <p:ph idx="1"/>
          </p:nvPr>
        </p:nvSpPr>
        <p:spPr/>
        <p:txBody>
          <a:bodyPr>
            <a:normAutofit lnSpcReduction="10000"/>
          </a:bodyPr>
          <a:lstStyle/>
          <a:p>
            <a:r>
              <a:rPr lang="he-IL" sz="2800">
                <a:latin typeface="Calibri" panose="020F0502020204030204" pitchFamily="34" charset="0"/>
                <a:ea typeface="Calibri" panose="020F0502020204030204" pitchFamily="34" charset="0"/>
                <a:cs typeface="Calibri" panose="020F0502020204030204" pitchFamily="34" charset="0"/>
              </a:rPr>
              <a:t>שוק מבוזר – בניגוד לשוק המניות (שיש לו בורסה פיזית), המסחר מתרחש מעבר לדלפק (</a:t>
            </a:r>
            <a:r>
              <a:rPr lang="en-US" sz="2800">
                <a:latin typeface="Calibri" panose="020F0502020204030204" pitchFamily="34" charset="0"/>
                <a:ea typeface="Calibri" panose="020F0502020204030204" pitchFamily="34" charset="0"/>
                <a:cs typeface="Calibri" panose="020F0502020204030204" pitchFamily="34" charset="0"/>
              </a:rPr>
              <a:t>OTC</a:t>
            </a:r>
            <a:r>
              <a:rPr lang="he-IL" sz="2800">
                <a:latin typeface="Calibri" panose="020F0502020204030204" pitchFamily="34" charset="0"/>
                <a:ea typeface="Calibri" panose="020F0502020204030204" pitchFamily="34" charset="0"/>
                <a:cs typeface="Calibri" panose="020F0502020204030204" pitchFamily="34" charset="0"/>
              </a:rPr>
              <a:t>) דרך רשת גלובלית של בנקים, ברוקרים וסוחרים.</a:t>
            </a:r>
          </a:p>
          <a:p>
            <a:r>
              <a:rPr lang="he-IL" sz="2800">
                <a:latin typeface="Calibri" panose="020F0502020204030204" pitchFamily="34" charset="0"/>
                <a:ea typeface="Calibri" panose="020F0502020204030204" pitchFamily="34" charset="0"/>
                <a:cs typeface="Calibri" panose="020F0502020204030204" pitchFamily="34" charset="0"/>
              </a:rPr>
              <a:t>מטבעות נסחרים בזוגות. כל זול מורכב ממטבע בסיס ומטבע ציטוט (</a:t>
            </a:r>
            <a:r>
              <a:rPr lang="en-US" sz="2800">
                <a:latin typeface="Calibri" panose="020F0502020204030204" pitchFamily="34" charset="0"/>
                <a:ea typeface="Calibri" panose="020F0502020204030204" pitchFamily="34" charset="0"/>
                <a:cs typeface="Calibri" panose="020F0502020204030204" pitchFamily="34" charset="0"/>
              </a:rPr>
              <a:t>quote</a:t>
            </a:r>
            <a:r>
              <a:rPr lang="he-IL" sz="2800">
                <a:latin typeface="Calibri" panose="020F0502020204030204" pitchFamily="34" charset="0"/>
                <a:ea typeface="Calibri" panose="020F0502020204030204" pitchFamily="34" charset="0"/>
                <a:cs typeface="Calibri" panose="020F0502020204030204" pitchFamily="34" charset="0"/>
              </a:rPr>
              <a:t>).</a:t>
            </a:r>
          </a:p>
          <a:p>
            <a:r>
              <a:rPr lang="he-IL" sz="2800">
                <a:latin typeface="Calibri" panose="020F0502020204030204" pitchFamily="34" charset="0"/>
                <a:ea typeface="Calibri" panose="020F0502020204030204" pitchFamily="34" charset="0"/>
                <a:cs typeface="Calibri" panose="020F0502020204030204" pitchFamily="34" charset="0"/>
              </a:rPr>
              <a:t>שער החלי</a:t>
            </a:r>
            <a:r>
              <a:rPr lang="he-IL">
                <a:latin typeface="Calibri" panose="020F0502020204030204" pitchFamily="34" charset="0"/>
                <a:ea typeface="Calibri" panose="020F0502020204030204" pitchFamily="34" charset="0"/>
                <a:cs typeface="Calibri" panose="020F0502020204030204" pitchFamily="34" charset="0"/>
              </a:rPr>
              <a:t>פין מייצג כמה ממטבע ה-</a:t>
            </a:r>
            <a:r>
              <a:rPr lang="en-US">
                <a:latin typeface="Calibri" panose="020F0502020204030204" pitchFamily="34" charset="0"/>
                <a:ea typeface="Calibri" panose="020F0502020204030204" pitchFamily="34" charset="0"/>
                <a:cs typeface="Calibri" panose="020F0502020204030204" pitchFamily="34" charset="0"/>
              </a:rPr>
              <a:t>quote</a:t>
            </a:r>
            <a:r>
              <a:rPr lang="he-IL">
                <a:latin typeface="Calibri" panose="020F0502020204030204" pitchFamily="34" charset="0"/>
                <a:ea typeface="Calibri" panose="020F0502020204030204" pitchFamily="34" charset="0"/>
                <a:cs typeface="Calibri" panose="020F0502020204030204" pitchFamily="34" charset="0"/>
              </a:rPr>
              <a:t> צריך כדי לקנות יחידה אחת של מטבע הבסיס.</a:t>
            </a:r>
          </a:p>
          <a:p>
            <a:r>
              <a:rPr lang="he-IL" sz="2800">
                <a:latin typeface="Calibri" panose="020F0502020204030204" pitchFamily="34" charset="0"/>
                <a:ea typeface="Calibri" panose="020F0502020204030204" pitchFamily="34" charset="0"/>
                <a:cs typeface="Calibri" panose="020F0502020204030204" pitchFamily="34" charset="0"/>
              </a:rPr>
              <a:t>המשתתפים ה</a:t>
            </a:r>
            <a:r>
              <a:rPr lang="he-IL">
                <a:latin typeface="Calibri" panose="020F0502020204030204" pitchFamily="34" charset="0"/>
                <a:ea typeface="Calibri" panose="020F0502020204030204" pitchFamily="34" charset="0"/>
                <a:cs typeface="Calibri" panose="020F0502020204030204" pitchFamily="34" charset="0"/>
              </a:rPr>
              <a:t>עיקריים בשוק המט"ח כוללים בנקים מרכזיים/בינלאומיים, מוסדות פיננסים, ממשלות וסוחרים קמעוניים.</a:t>
            </a:r>
          </a:p>
          <a:p>
            <a:r>
              <a:rPr lang="he-IL"/>
              <a:t>אם שער החליפין שקל </a:t>
            </a:r>
            <a:r>
              <a:rPr lang="en-US"/>
              <a:t>EUR/USD</a:t>
            </a:r>
            <a:r>
              <a:rPr lang="he-IL"/>
              <a:t> הוא </a:t>
            </a:r>
            <a:r>
              <a:rPr lang="en-US"/>
              <a:t>1.20</a:t>
            </a:r>
            <a:r>
              <a:rPr lang="he-IL"/>
              <a:t>, זה אומר שבכדי לקנות 1€ נצטרך לשלם </a:t>
            </a:r>
            <a:r>
              <a:rPr lang="en-US"/>
              <a:t>1.20$</a:t>
            </a:r>
            <a:r>
              <a:rPr lang="he-IL"/>
              <a:t>.</a:t>
            </a:r>
          </a:p>
          <a:p>
            <a:r>
              <a:rPr lang="he-IL"/>
              <a:t>אם השער ישתנה ל-$1.25, ז"א שהאירו התחזק מול הדולר.</a:t>
            </a:r>
          </a:p>
          <a:p>
            <a:endParaRPr lang="he-IL" sz="2800">
              <a:latin typeface="Calibri" panose="020F0502020204030204" pitchFamily="34" charset="0"/>
              <a:ea typeface="Calibri" panose="020F0502020204030204" pitchFamily="34" charset="0"/>
              <a:cs typeface="Calibri" panose="020F0502020204030204" pitchFamily="34" charset="0"/>
            </a:endParaRPr>
          </a:p>
          <a:p>
            <a:endParaRPr lang="he-IL" sz="2800">
              <a:latin typeface="Calibri" panose="020F0502020204030204" pitchFamily="34" charset="0"/>
              <a:ea typeface="Calibri" panose="020F0502020204030204" pitchFamily="34" charset="0"/>
              <a:cs typeface="Calibri" panose="020F0502020204030204" pitchFamily="34" charset="0"/>
            </a:endParaRPr>
          </a:p>
        </p:txBody>
      </p:sp>
      <p:grpSp>
        <p:nvGrpSpPr>
          <p:cNvPr id="9" name="קבוצה 8">
            <a:extLst>
              <a:ext uri="{FF2B5EF4-FFF2-40B4-BE49-F238E27FC236}">
                <a16:creationId xmlns:a16="http://schemas.microsoft.com/office/drawing/2014/main" id="{65CC451F-E42C-4AF4-6F72-ACB98C7AB9A1}"/>
              </a:ext>
            </a:extLst>
          </p:cNvPr>
          <p:cNvGrpSpPr>
            <a:grpSpLocks/>
          </p:cNvGrpSpPr>
          <p:nvPr/>
        </p:nvGrpSpPr>
        <p:grpSpPr>
          <a:xfrm>
            <a:off x="431626" y="2625132"/>
            <a:ext cx="1124128" cy="440413"/>
            <a:chOff x="838200" y="1146313"/>
            <a:chExt cx="1245705" cy="488602"/>
          </a:xfrm>
        </p:grpSpPr>
        <p:sp>
          <p:nvSpPr>
            <p:cNvPr id="4" name="תיבת טקסט 3">
              <a:extLst>
                <a:ext uri="{FF2B5EF4-FFF2-40B4-BE49-F238E27FC236}">
                  <a16:creationId xmlns:a16="http://schemas.microsoft.com/office/drawing/2014/main" id="{72882FAB-4903-71EC-C6DC-5D7E612519B6}"/>
                </a:ext>
              </a:extLst>
            </p:cNvPr>
            <p:cNvSpPr txBox="1">
              <a:spLocks/>
            </p:cNvSpPr>
            <p:nvPr/>
          </p:nvSpPr>
          <p:spPr>
            <a:xfrm>
              <a:off x="838200" y="1265583"/>
              <a:ext cx="1245705" cy="369332"/>
            </a:xfrm>
            <a:prstGeom prst="rect">
              <a:avLst/>
            </a:prstGeom>
            <a:noFill/>
          </p:spPr>
          <p:txBody>
            <a:bodyPr wrap="square" rtlCol="1">
              <a:spAutoFit/>
            </a:bodyPr>
            <a:lstStyle/>
            <a:p>
              <a:r>
                <a:rPr lang="en-US"/>
                <a:t>EUR/USD</a:t>
              </a:r>
              <a:endParaRPr lang="he-IL"/>
            </a:p>
          </p:txBody>
        </p:sp>
        <p:sp>
          <p:nvSpPr>
            <p:cNvPr id="7" name="תיבת טקסט 6">
              <a:extLst>
                <a:ext uri="{FF2B5EF4-FFF2-40B4-BE49-F238E27FC236}">
                  <a16:creationId xmlns:a16="http://schemas.microsoft.com/office/drawing/2014/main" id="{E2155E1E-65C9-F8ED-7C3F-BA86EEB2BCCA}"/>
                </a:ext>
              </a:extLst>
            </p:cNvPr>
            <p:cNvSpPr txBox="1">
              <a:spLocks/>
            </p:cNvSpPr>
            <p:nvPr/>
          </p:nvSpPr>
          <p:spPr>
            <a:xfrm>
              <a:off x="838200" y="1146313"/>
              <a:ext cx="685800" cy="246221"/>
            </a:xfrm>
            <a:prstGeom prst="rect">
              <a:avLst/>
            </a:prstGeom>
            <a:noFill/>
          </p:spPr>
          <p:txBody>
            <a:bodyPr wrap="square" rtlCol="1">
              <a:spAutoFit/>
            </a:bodyPr>
            <a:lstStyle/>
            <a:p>
              <a:r>
                <a:rPr lang="he-IL" sz="1000">
                  <a:solidFill>
                    <a:srgbClr val="FF0000"/>
                  </a:solidFill>
                </a:rPr>
                <a:t>בסיס</a:t>
              </a:r>
            </a:p>
          </p:txBody>
        </p:sp>
        <p:sp>
          <p:nvSpPr>
            <p:cNvPr id="8" name="תיבת טקסט 7">
              <a:extLst>
                <a:ext uri="{FF2B5EF4-FFF2-40B4-BE49-F238E27FC236}">
                  <a16:creationId xmlns:a16="http://schemas.microsoft.com/office/drawing/2014/main" id="{D6FFBC54-071D-9DAE-04C3-9EC6BE445963}"/>
                </a:ext>
              </a:extLst>
            </p:cNvPr>
            <p:cNvSpPr txBox="1">
              <a:spLocks/>
            </p:cNvSpPr>
            <p:nvPr/>
          </p:nvSpPr>
          <p:spPr>
            <a:xfrm>
              <a:off x="1335158" y="1148109"/>
              <a:ext cx="685800" cy="246221"/>
            </a:xfrm>
            <a:prstGeom prst="rect">
              <a:avLst/>
            </a:prstGeom>
            <a:noFill/>
          </p:spPr>
          <p:txBody>
            <a:bodyPr wrap="square" rtlCol="1">
              <a:spAutoFit/>
            </a:bodyPr>
            <a:lstStyle/>
            <a:p>
              <a:r>
                <a:rPr lang="he-IL" sz="1000">
                  <a:solidFill>
                    <a:srgbClr val="FF0000"/>
                  </a:solidFill>
                </a:rPr>
                <a:t>ציטוט</a:t>
              </a:r>
            </a:p>
          </p:txBody>
        </p:sp>
      </p:grpSp>
    </p:spTree>
    <p:extLst>
      <p:ext uri="{BB962C8B-B14F-4D97-AF65-F5344CB8AC3E}">
        <p14:creationId xmlns:p14="http://schemas.microsoft.com/office/powerpoint/2010/main" val="744825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0FBED7-F5C4-CC33-162E-3624F5BBF014}"/>
              </a:ext>
            </a:extLst>
          </p:cNvPr>
          <p:cNvSpPr>
            <a:spLocks noGrp="1"/>
          </p:cNvSpPr>
          <p:nvPr>
            <p:ph type="title"/>
          </p:nvPr>
        </p:nvSpPr>
        <p:spPr/>
        <p:txBody>
          <a:bodyPr/>
          <a:lstStyle/>
          <a:p>
            <a:pPr algn="ctr"/>
            <a:r>
              <a:rPr lang="he-IL">
                <a:latin typeface="Calibri" panose="020F0502020204030204" pitchFamily="34" charset="0"/>
                <a:ea typeface="Calibri" panose="020F0502020204030204" pitchFamily="34" charset="0"/>
                <a:cs typeface="Calibri" panose="020F0502020204030204" pitchFamily="34" charset="0"/>
              </a:rPr>
              <a:t>החשיבות של חיזוי מחירי מט"ח</a:t>
            </a:r>
          </a:p>
        </p:txBody>
      </p:sp>
      <p:sp>
        <p:nvSpPr>
          <p:cNvPr id="3" name="מציין מיקום תוכן 2">
            <a:extLst>
              <a:ext uri="{FF2B5EF4-FFF2-40B4-BE49-F238E27FC236}">
                <a16:creationId xmlns:a16="http://schemas.microsoft.com/office/drawing/2014/main" id="{B6BE7E29-EC5D-3096-69AC-1B252605FBAF}"/>
              </a:ext>
            </a:extLst>
          </p:cNvPr>
          <p:cNvSpPr>
            <a:spLocks noGrp="1"/>
          </p:cNvSpPr>
          <p:nvPr>
            <p:ph idx="1"/>
          </p:nvPr>
        </p:nvSpPr>
        <p:spPr>
          <a:xfrm>
            <a:off x="3036455" y="1690688"/>
            <a:ext cx="5941291" cy="760557"/>
          </a:xfrm>
        </p:spPr>
        <p:txBody>
          <a:bodyPr/>
          <a:lstStyle/>
          <a:p>
            <a:pPr marL="0" indent="0" algn="ctr">
              <a:buNone/>
            </a:pPr>
            <a:r>
              <a:rPr lang="he-IL" b="1"/>
              <a:t>מדוע חיזוי מדויק הינו דבר חשוב?</a:t>
            </a:r>
          </a:p>
          <a:p>
            <a:endParaRPr lang="he-IL"/>
          </a:p>
        </p:txBody>
      </p:sp>
      <p:sp>
        <p:nvSpPr>
          <p:cNvPr id="4" name="תיבת טקסט 3">
            <a:extLst>
              <a:ext uri="{FF2B5EF4-FFF2-40B4-BE49-F238E27FC236}">
                <a16:creationId xmlns:a16="http://schemas.microsoft.com/office/drawing/2014/main" id="{14E1F07B-7BDE-C233-2E9E-13F53A8CE2FA}"/>
              </a:ext>
            </a:extLst>
          </p:cNvPr>
          <p:cNvSpPr txBox="1"/>
          <p:nvPr/>
        </p:nvSpPr>
        <p:spPr>
          <a:xfrm>
            <a:off x="2064326" y="2484146"/>
            <a:ext cx="9222510" cy="3477875"/>
          </a:xfrm>
          <a:prstGeom prst="rect">
            <a:avLst/>
          </a:prstGeom>
          <a:noFill/>
        </p:spPr>
        <p:txBody>
          <a:bodyPr wrap="square" rtlCol="1">
            <a:spAutoFit/>
          </a:bodyPr>
          <a:lstStyle/>
          <a:p>
            <a:pPr marL="342900" indent="-342900">
              <a:buFont typeface="Arial" panose="020B0604020202020204" pitchFamily="34" charset="0"/>
              <a:buChar char="•"/>
            </a:pPr>
            <a:r>
              <a:rPr lang="he-IL" sz="2000" b="1"/>
              <a:t>לסוחרים ומשקיעים: </a:t>
            </a:r>
            <a:r>
              <a:rPr lang="he-IL" sz="2000"/>
              <a:t>חיזוי מט"ח מדויק מאפשר לסוחרים לשער על תנועות מחיר עתידיות כדי להרוויח. דבר חיוני לקבלת החלטות מסחר מושכלות ואופטימיזציה של אסטרטגיות מסחר.</a:t>
            </a:r>
          </a:p>
          <a:p>
            <a:endParaRPr lang="he-IL" sz="2000"/>
          </a:p>
          <a:p>
            <a:pPr marL="342900" indent="-342900">
              <a:buFont typeface="Arial" panose="020B0604020202020204" pitchFamily="34" charset="0"/>
              <a:buChar char="•"/>
            </a:pPr>
            <a:r>
              <a:rPr lang="he-IL" sz="2000" b="1"/>
              <a:t>לעסקים: </a:t>
            </a:r>
            <a:r>
              <a:rPr lang="he-IL" sz="2000"/>
              <a:t>חברות המעורבות בסחר בינלאומי צריכות לנהל את סיכוני שער החליפין. תחזית מט"ח יכולה לעזור לעסקים לתכנן את האסטרטגיות הפיננסיות שלהם, כולל מתי לקנות או למכור מטבעות, לנעול שערים להיערך לפני סיכונים עתידיים.</a:t>
            </a:r>
          </a:p>
          <a:p>
            <a:endParaRPr lang="he-IL" sz="2000"/>
          </a:p>
          <a:p>
            <a:pPr marL="342900" indent="-342900">
              <a:buFont typeface="Arial" panose="020B0604020202020204" pitchFamily="34" charset="0"/>
              <a:buChar char="•"/>
            </a:pPr>
            <a:r>
              <a:rPr lang="he-IL" sz="2000" b="1"/>
              <a:t>לממשלות ובנקים מרכזיים: </a:t>
            </a:r>
            <a:r>
              <a:rPr lang="he-IL" sz="2000"/>
              <a:t>מוסדות אלה משתמשים בתחזית מט"ח כדי לגבש מדיניות כלכלית. זה יכול לספק תובנות לגבי הערך העתידי של המטבע, לעזור בניהול האינפלציה, היצוא והיבוא, ויציבות כלכלית כוללת.</a:t>
            </a:r>
          </a:p>
        </p:txBody>
      </p:sp>
      <p:graphicFrame>
        <p:nvGraphicFramePr>
          <p:cNvPr id="5" name="דיאגרמה 4">
            <a:extLst>
              <a:ext uri="{FF2B5EF4-FFF2-40B4-BE49-F238E27FC236}">
                <a16:creationId xmlns:a16="http://schemas.microsoft.com/office/drawing/2014/main" id="{C0C63D63-89D9-377C-8291-29D3F40A2B9A}"/>
              </a:ext>
            </a:extLst>
          </p:cNvPr>
          <p:cNvGraphicFramePr/>
          <p:nvPr>
            <p:extLst>
              <p:ext uri="{D42A27DB-BD31-4B8C-83A1-F6EECF244321}">
                <p14:modId xmlns:p14="http://schemas.microsoft.com/office/powerpoint/2010/main" val="3114094252"/>
              </p:ext>
            </p:extLst>
          </p:nvPr>
        </p:nvGraphicFramePr>
        <p:xfrm>
          <a:off x="203200" y="436467"/>
          <a:ext cx="2373744" cy="25084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435162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0C7A22-7666-B136-BDBA-49822D9C9B57}"/>
              </a:ext>
            </a:extLst>
          </p:cNvPr>
          <p:cNvSpPr>
            <a:spLocks noGrp="1"/>
          </p:cNvSpPr>
          <p:nvPr>
            <p:ph type="title"/>
          </p:nvPr>
        </p:nvSpPr>
        <p:spPr/>
        <p:txBody>
          <a:bodyPr/>
          <a:lstStyle/>
          <a:p>
            <a:pPr algn="ctr"/>
            <a:r>
              <a:rPr lang="he-IL">
                <a:latin typeface="Calibri" panose="020F0502020204030204" pitchFamily="34" charset="0"/>
                <a:ea typeface="Calibri" panose="020F0502020204030204" pitchFamily="34" charset="0"/>
                <a:cs typeface="Calibri" panose="020F0502020204030204" pitchFamily="34" charset="0"/>
              </a:rPr>
              <a:t>האתגרים בחיזוי מחירי מט"ח</a:t>
            </a:r>
          </a:p>
        </p:txBody>
      </p:sp>
      <p:sp>
        <p:nvSpPr>
          <p:cNvPr id="3" name="מציין מיקום תוכן 2">
            <a:extLst>
              <a:ext uri="{FF2B5EF4-FFF2-40B4-BE49-F238E27FC236}">
                <a16:creationId xmlns:a16="http://schemas.microsoft.com/office/drawing/2014/main" id="{7BDA4B6E-D12D-C554-4A74-E77BADA2F2C3}"/>
              </a:ext>
            </a:extLst>
          </p:cNvPr>
          <p:cNvSpPr>
            <a:spLocks noGrp="1"/>
          </p:cNvSpPr>
          <p:nvPr>
            <p:ph idx="1"/>
          </p:nvPr>
        </p:nvSpPr>
        <p:spPr>
          <a:xfrm>
            <a:off x="7706694" y="1825624"/>
            <a:ext cx="3647106" cy="2101941"/>
          </a:xfrm>
        </p:spPr>
        <p:txBody>
          <a:bodyPr>
            <a:normAutofit/>
          </a:bodyPr>
          <a:lstStyle/>
          <a:p>
            <a:r>
              <a:rPr lang="he-IL"/>
              <a:t>אינדיקטורים כלכליים</a:t>
            </a:r>
          </a:p>
          <a:p>
            <a:r>
              <a:rPr lang="he-IL"/>
              <a:t>אירועים גיאופוליטיים</a:t>
            </a:r>
          </a:p>
          <a:p>
            <a:r>
              <a:rPr lang="he-IL"/>
              <a:t>סנטימנט שוק</a:t>
            </a:r>
          </a:p>
          <a:p>
            <a:r>
              <a:rPr lang="he-IL"/>
              <a:t>תנודתיות גבוהה</a:t>
            </a:r>
          </a:p>
          <a:p>
            <a:pPr marL="0" indent="0">
              <a:buNone/>
            </a:pPr>
            <a:endParaRPr lang="he-IL"/>
          </a:p>
        </p:txBody>
      </p:sp>
      <p:pic>
        <p:nvPicPr>
          <p:cNvPr id="1028" name="Picture 4">
            <a:extLst>
              <a:ext uri="{FF2B5EF4-FFF2-40B4-BE49-F238E27FC236}">
                <a16:creationId xmlns:a16="http://schemas.microsoft.com/office/drawing/2014/main" id="{8CFC1EEA-B0AF-8C2D-9DEE-A3B83167F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7" y="4048576"/>
            <a:ext cx="3424109" cy="22633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at Do Geopolitical Tensions Mean For Markets? | NGS Super">
            <a:extLst>
              <a:ext uri="{FF2B5EF4-FFF2-40B4-BE49-F238E27FC236}">
                <a16:creationId xmlns:a16="http://schemas.microsoft.com/office/drawing/2014/main" id="{055BD957-1D0D-6824-6D2E-BDECA0B75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436" y="4048577"/>
            <a:ext cx="4262258" cy="23349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at Is Market Sentiment and How To Analyse It? - Blog by Tickertape">
            <a:extLst>
              <a:ext uri="{FF2B5EF4-FFF2-40B4-BE49-F238E27FC236}">
                <a16:creationId xmlns:a16="http://schemas.microsoft.com/office/drawing/2014/main" id="{FE452218-7D47-4119-DE5B-5A98E35D53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6694" y="4048577"/>
            <a:ext cx="4485306" cy="2334929"/>
          </a:xfrm>
          <a:prstGeom prst="rect">
            <a:avLst/>
          </a:prstGeom>
          <a:noFill/>
          <a:extLst>
            <a:ext uri="{909E8E84-426E-40DD-AFC4-6F175D3DCCD1}">
              <a14:hiddenFill xmlns:a14="http://schemas.microsoft.com/office/drawing/2010/main">
                <a:solidFill>
                  <a:srgbClr val="FFFFFF"/>
                </a:solidFill>
              </a14:hiddenFill>
            </a:ext>
          </a:extLst>
        </p:spPr>
      </p:pic>
      <p:pic>
        <p:nvPicPr>
          <p:cNvPr id="9" name="גרפיקה 8" descr="נורה עם מילוי מלא">
            <a:extLst>
              <a:ext uri="{FF2B5EF4-FFF2-40B4-BE49-F238E27FC236}">
                <a16:creationId xmlns:a16="http://schemas.microsoft.com/office/drawing/2014/main" id="{3A657D64-1853-9C4C-8FB4-C7C1C4614E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55178" y="1785620"/>
            <a:ext cx="914400" cy="914400"/>
          </a:xfrm>
          <a:prstGeom prst="rect">
            <a:avLst/>
          </a:prstGeom>
        </p:spPr>
      </p:pic>
      <p:sp>
        <p:nvSpPr>
          <p:cNvPr id="10" name="תיבת טקסט 9">
            <a:extLst>
              <a:ext uri="{FF2B5EF4-FFF2-40B4-BE49-F238E27FC236}">
                <a16:creationId xmlns:a16="http://schemas.microsoft.com/office/drawing/2014/main" id="{3723788A-03E4-85E2-8679-1A1BCDB0F9B7}"/>
              </a:ext>
            </a:extLst>
          </p:cNvPr>
          <p:cNvSpPr txBox="1"/>
          <p:nvPr/>
        </p:nvSpPr>
        <p:spPr>
          <a:xfrm>
            <a:off x="357052" y="1642656"/>
            <a:ext cx="6056616" cy="923330"/>
          </a:xfrm>
          <a:prstGeom prst="rect">
            <a:avLst/>
          </a:prstGeom>
          <a:noFill/>
        </p:spPr>
        <p:txBody>
          <a:bodyPr wrap="square" rtlCol="1">
            <a:spAutoFit/>
          </a:bodyPr>
          <a:lstStyle/>
          <a:p>
            <a:r>
              <a:rPr lang="he-IL"/>
              <a:t>למרות אתגרים אלו, ההתקדמות בתחום ה- </a:t>
            </a:r>
            <a:r>
              <a:rPr lang="en-US"/>
              <a:t>Machine Learning</a:t>
            </a:r>
            <a:r>
              <a:rPr lang="he-IL"/>
              <a:t> וטכניקות ניתוח נתונים, כגון </a:t>
            </a:r>
            <a:r>
              <a:rPr lang="en-US"/>
              <a:t>LSTM, Transformers</a:t>
            </a:r>
            <a:r>
              <a:rPr lang="he-IL"/>
              <a:t> </a:t>
            </a:r>
            <a:r>
              <a:rPr lang="he-IL" err="1"/>
              <a:t>וכו</a:t>
            </a:r>
            <a:r>
              <a:rPr lang="he-IL"/>
              <a:t>', עוזרים כיום בשיפור יכולות חיזוי, עליהן נרחיב בשקפים מאוחרים יותר.</a:t>
            </a:r>
          </a:p>
        </p:txBody>
      </p:sp>
    </p:spTree>
    <p:extLst>
      <p:ext uri="{BB962C8B-B14F-4D97-AF65-F5344CB8AC3E}">
        <p14:creationId xmlns:p14="http://schemas.microsoft.com/office/powerpoint/2010/main" val="96525405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1270681-C274-0109-F63F-6833B170CBCC}"/>
              </a:ext>
            </a:extLst>
          </p:cNvPr>
          <p:cNvSpPr>
            <a:spLocks noGrp="1"/>
          </p:cNvSpPr>
          <p:nvPr>
            <p:ph type="title"/>
          </p:nvPr>
        </p:nvSpPr>
        <p:spPr/>
        <p:txBody>
          <a:bodyPr/>
          <a:lstStyle/>
          <a:p>
            <a:pPr algn="ctr"/>
            <a:r>
              <a:rPr lang="he-IL" sz="4400">
                <a:latin typeface="Latin Modern Math" panose="02000503000000000000" pitchFamily="2" charset="77"/>
                <a:ea typeface="Latin Modern Math" panose="02000503000000000000" pitchFamily="2" charset="77"/>
                <a:cs typeface="Calibri" panose="020F0502020204030204" pitchFamily="34" charset="0"/>
              </a:rPr>
              <a:t>חלק ב: רשתות נוירונים ובפרט </a:t>
            </a:r>
            <a:r>
              <a:rPr lang="en-US" sz="4400">
                <a:latin typeface="Latin Modern Math" panose="02000503000000000000" pitchFamily="2" charset="77"/>
                <a:ea typeface="Latin Modern Math" panose="02000503000000000000" pitchFamily="2" charset="77"/>
                <a:cs typeface="Calibri" panose="020F0502020204030204" pitchFamily="34" charset="0"/>
              </a:rPr>
              <a:t>RNN-LSTM</a:t>
            </a:r>
            <a:endParaRPr lang="he-IL">
              <a:latin typeface="Latin Modern Math" panose="02000503000000000000" pitchFamily="2" charset="77"/>
              <a:ea typeface="Latin Modern Math" panose="02000503000000000000" pitchFamily="2" charset="77"/>
              <a:cs typeface="Calibri" panose="020F0502020204030204" pitchFamily="34" charset="0"/>
            </a:endParaRPr>
          </a:p>
        </p:txBody>
      </p:sp>
      <p:sp>
        <p:nvSpPr>
          <p:cNvPr id="3" name="מציין מיקום תוכן 2">
            <a:extLst>
              <a:ext uri="{FF2B5EF4-FFF2-40B4-BE49-F238E27FC236}">
                <a16:creationId xmlns:a16="http://schemas.microsoft.com/office/drawing/2014/main" id="{98692EA0-AF28-423E-264E-BB5B2F036516}"/>
              </a:ext>
            </a:extLst>
          </p:cNvPr>
          <p:cNvSpPr>
            <a:spLocks noGrp="1"/>
          </p:cNvSpPr>
          <p:nvPr>
            <p:ph idx="1"/>
          </p:nvPr>
        </p:nvSpPr>
        <p:spPr/>
        <p:txBody>
          <a:bodyPr/>
          <a:lstStyle/>
          <a:p>
            <a:r>
              <a:rPr lang="he-IL">
                <a:latin typeface="Latin Modern Math" panose="02000503000000000000" pitchFamily="2" charset="77"/>
                <a:ea typeface="Latin Modern Math" panose="02000503000000000000" pitchFamily="2" charset="77"/>
              </a:rPr>
              <a:t>רשתות נוירונים מחזוריות (</a:t>
            </a:r>
            <a:r>
              <a:rPr lang="en-US">
                <a:latin typeface="Latin Modern Math" panose="02000503000000000000" pitchFamily="2" charset="77"/>
                <a:ea typeface="Latin Modern Math" panose="02000503000000000000" pitchFamily="2" charset="77"/>
              </a:rPr>
              <a:t>RNNs</a:t>
            </a:r>
            <a:r>
              <a:rPr lang="he-IL">
                <a:latin typeface="Latin Modern Math" panose="02000503000000000000" pitchFamily="2" charset="77"/>
                <a:ea typeface="Latin Modern Math" panose="02000503000000000000" pitchFamily="2" charset="77"/>
              </a:rPr>
              <a:t>) הן סוג ארכיטקטורה המיועדות לעיבוד נתונים עוקבים. </a:t>
            </a:r>
          </a:p>
          <a:p>
            <a:r>
              <a:rPr lang="he-IL">
                <a:latin typeface="Latin Modern Math" panose="02000503000000000000" pitchFamily="2" charset="77"/>
                <a:ea typeface="Latin Modern Math" panose="02000503000000000000" pitchFamily="2" charset="77"/>
              </a:rPr>
              <a:t>רשת נוירונים רגילה (</a:t>
            </a:r>
            <a:r>
              <a:rPr lang="en-US">
                <a:latin typeface="Latin Modern Math" panose="02000503000000000000" pitchFamily="2" charset="77"/>
                <a:ea typeface="Latin Modern Math" panose="02000503000000000000" pitchFamily="2" charset="77"/>
              </a:rPr>
              <a:t>Feed-Forward Network</a:t>
            </a:r>
            <a:r>
              <a:rPr lang="he-IL">
                <a:latin typeface="Latin Modern Math" panose="02000503000000000000" pitchFamily="2" charset="77"/>
                <a:ea typeface="Latin Modern Math" panose="02000503000000000000" pitchFamily="2" charset="77"/>
              </a:rPr>
              <a:t>) מניחה שכל הכניסות (והיציאות) אינן תלויות זו בזו בעוד רשתות </a:t>
            </a:r>
            <a:r>
              <a:rPr lang="en-US">
                <a:latin typeface="Latin Modern Math" panose="02000503000000000000" pitchFamily="2" charset="77"/>
                <a:ea typeface="Latin Modern Math" panose="02000503000000000000" pitchFamily="2" charset="77"/>
              </a:rPr>
              <a:t>RNNs</a:t>
            </a:r>
            <a:r>
              <a:rPr lang="he-IL">
                <a:latin typeface="Latin Modern Math" panose="02000503000000000000" pitchFamily="2" charset="77"/>
                <a:ea typeface="Latin Modern Math" panose="02000503000000000000" pitchFamily="2" charset="77"/>
              </a:rPr>
              <a:t> מבצעות את אותה משימה עבור על נוירון ברשת ויש להן "זיכרון" בצורה של מצבים נסתרים (</a:t>
            </a:r>
            <a:r>
              <a:rPr lang="en-US">
                <a:latin typeface="Latin Modern Math" panose="02000503000000000000" pitchFamily="2" charset="77"/>
                <a:ea typeface="Latin Modern Math" panose="02000503000000000000" pitchFamily="2" charset="77"/>
              </a:rPr>
              <a:t>hidden state</a:t>
            </a:r>
            <a:r>
              <a:rPr lang="he-IL">
                <a:latin typeface="Latin Modern Math" panose="02000503000000000000" pitchFamily="2" charset="77"/>
                <a:ea typeface="Latin Modern Math" panose="02000503000000000000" pitchFamily="2" charset="77"/>
              </a:rPr>
              <a:t>) הלוכדים מידע על מה שחושב עד כה, ובכך קשרים בין צמתים יוצרים גרף מכוון לאורך רצף זמן. </a:t>
            </a:r>
          </a:p>
          <a:p>
            <a:r>
              <a:rPr lang="he-IL">
                <a:latin typeface="Latin Modern Math" panose="02000503000000000000" pitchFamily="2" charset="77"/>
                <a:ea typeface="Latin Modern Math" panose="02000503000000000000" pitchFamily="2" charset="77"/>
              </a:rPr>
              <a:t>יכולת זו מאפשרת לרשת להשתמש בזיכרון הפנימי שלה כדי לעבד רצפים באורכי קלט שונים, דבר ההופך את הארכיטקטורה לאידיאלית עבור סדרות זמן.</a:t>
            </a:r>
          </a:p>
        </p:txBody>
      </p:sp>
    </p:spTree>
    <p:extLst>
      <p:ext uri="{BB962C8B-B14F-4D97-AF65-F5344CB8AC3E}">
        <p14:creationId xmlns:p14="http://schemas.microsoft.com/office/powerpoint/2010/main" val="321329918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14601FC-0FAC-308A-3EF9-096AB1314B8F}"/>
              </a:ext>
            </a:extLst>
          </p:cNvPr>
          <p:cNvSpPr>
            <a:spLocks noGrp="1"/>
          </p:cNvSpPr>
          <p:nvPr>
            <p:ph type="title"/>
          </p:nvPr>
        </p:nvSpPr>
        <p:spPr/>
        <p:txBody>
          <a:bodyPr/>
          <a:lstStyle/>
          <a:p>
            <a:pPr algn="ctr"/>
            <a:r>
              <a:rPr lang="he-IL">
                <a:latin typeface="Latin Modern Math" panose="02000503000000000000" pitchFamily="2" charset="77"/>
                <a:ea typeface="Latin Modern Math" panose="02000503000000000000" pitchFamily="2" charset="77"/>
                <a:cs typeface="Calibri" panose="020F0502020204030204" pitchFamily="34" charset="0"/>
              </a:rPr>
              <a:t>רשתות </a:t>
            </a:r>
            <a:r>
              <a:rPr lang="en-US">
                <a:latin typeface="Latin Modern Math" panose="02000503000000000000" pitchFamily="2" charset="77"/>
                <a:ea typeface="Latin Modern Math" panose="02000503000000000000" pitchFamily="2" charset="77"/>
                <a:cs typeface="Calibri" panose="020F0502020204030204" pitchFamily="34" charset="0"/>
              </a:rPr>
              <a:t>RNN</a:t>
            </a:r>
            <a:endParaRPr lang="he-IL">
              <a:latin typeface="Latin Modern Math" panose="02000503000000000000" pitchFamily="2" charset="77"/>
              <a:ea typeface="Latin Modern Math" panose="02000503000000000000" pitchFamily="2" charset="77"/>
              <a:cs typeface="Calibri" panose="020F0502020204030204" pitchFamily="34" charset="0"/>
            </a:endParaRPr>
          </a:p>
        </p:txBody>
      </p:sp>
      <p:sp>
        <p:nvSpPr>
          <p:cNvPr id="4" name="מציין מיקום תוכן 3">
            <a:extLst>
              <a:ext uri="{FF2B5EF4-FFF2-40B4-BE49-F238E27FC236}">
                <a16:creationId xmlns:a16="http://schemas.microsoft.com/office/drawing/2014/main" id="{0FE399EE-D1C6-32CD-4719-6910C5319C2E}"/>
              </a:ext>
            </a:extLst>
          </p:cNvPr>
          <p:cNvSpPr>
            <a:spLocks noGrp="1"/>
          </p:cNvSpPr>
          <p:nvPr>
            <p:ph idx="1"/>
          </p:nvPr>
        </p:nvSpPr>
        <p:spPr/>
        <p:txBody>
          <a:bodyPr>
            <a:normAutofit lnSpcReduction="10000"/>
          </a:bodyPr>
          <a:lstStyle/>
          <a:p>
            <a:pPr marL="0" indent="0">
              <a:buNone/>
            </a:pPr>
            <a:r>
              <a:rPr lang="he-IL">
                <a:latin typeface="Latin Modern Math" panose="02000503000000000000" pitchFamily="2" charset="77"/>
                <a:ea typeface="Latin Modern Math" panose="02000503000000000000" pitchFamily="2" charset="77"/>
              </a:rPr>
              <a:t>במילה אחת - </a:t>
            </a:r>
            <a:r>
              <a:rPr lang="he-IL" b="1">
                <a:latin typeface="Latin Modern Math" panose="02000503000000000000" pitchFamily="2" charset="77"/>
                <a:ea typeface="Latin Modern Math" panose="02000503000000000000" pitchFamily="2" charset="77"/>
              </a:rPr>
              <a:t>סדרות</a:t>
            </a:r>
            <a:r>
              <a:rPr lang="he-IL">
                <a:latin typeface="Latin Modern Math" panose="02000503000000000000" pitchFamily="2" charset="77"/>
                <a:ea typeface="Latin Modern Math" panose="02000503000000000000" pitchFamily="2" charset="77"/>
              </a:rPr>
              <a:t>.</a:t>
            </a:r>
          </a:p>
          <a:p>
            <a:pPr marL="0" indent="0">
              <a:buNone/>
            </a:pPr>
            <a:r>
              <a:rPr lang="he-IL">
                <a:latin typeface="Latin Modern Math" panose="02000503000000000000" pitchFamily="2" charset="77"/>
                <a:ea typeface="Latin Modern Math" panose="02000503000000000000" pitchFamily="2" charset="77"/>
              </a:rPr>
              <a:t>מה הופך את הרשתות נוירונים מחזוריות למיוחדות כל-כך?</a:t>
            </a:r>
          </a:p>
          <a:p>
            <a:pPr marL="0" indent="0">
              <a:buNone/>
            </a:pPr>
            <a:r>
              <a:rPr lang="he-IL">
                <a:latin typeface="Latin Modern Math" panose="02000503000000000000" pitchFamily="2" charset="77"/>
                <a:ea typeface="Latin Modern Math" panose="02000503000000000000" pitchFamily="2" charset="77"/>
              </a:rPr>
              <a:t>מגבלה בולטת של הרשתות </a:t>
            </a:r>
            <a:r>
              <a:rPr lang="en-US">
                <a:latin typeface="Latin Modern Math" panose="02000503000000000000" pitchFamily="2" charset="77"/>
                <a:ea typeface="Latin Modern Math" panose="02000503000000000000" pitchFamily="2" charset="77"/>
              </a:rPr>
              <a:t>“Vanilla”</a:t>
            </a:r>
            <a:r>
              <a:rPr lang="he-IL">
                <a:latin typeface="Latin Modern Math" panose="02000503000000000000" pitchFamily="2" charset="77"/>
                <a:ea typeface="Latin Modern Math" panose="02000503000000000000" pitchFamily="2" charset="77"/>
              </a:rPr>
              <a:t> ורשתות </a:t>
            </a:r>
            <a:r>
              <a:rPr lang="en-US">
                <a:latin typeface="Latin Modern Math" panose="02000503000000000000" pitchFamily="2" charset="77"/>
                <a:ea typeface="Latin Modern Math" panose="02000503000000000000" pitchFamily="2" charset="77"/>
              </a:rPr>
              <a:t>CNN</a:t>
            </a:r>
            <a:r>
              <a:rPr lang="he-IL">
                <a:latin typeface="Latin Modern Math" panose="02000503000000000000" pitchFamily="2" charset="77"/>
                <a:ea typeface="Latin Modern Math" panose="02000503000000000000" pitchFamily="2" charset="77"/>
              </a:rPr>
              <a:t> היא שהם מוגבלות מידי. </a:t>
            </a:r>
          </a:p>
          <a:p>
            <a:pPr marL="0" indent="0">
              <a:buNone/>
            </a:pPr>
            <a:r>
              <a:rPr lang="he-IL">
                <a:latin typeface="Latin Modern Math" panose="02000503000000000000" pitchFamily="2" charset="77"/>
                <a:ea typeface="Latin Modern Math" panose="02000503000000000000" pitchFamily="2" charset="77"/>
              </a:rPr>
              <a:t>הן מקבלות וקטור בגודל </a:t>
            </a:r>
            <a:r>
              <a:rPr lang="he-IL" b="1">
                <a:latin typeface="Latin Modern Math" panose="02000503000000000000" pitchFamily="2" charset="77"/>
                <a:ea typeface="Latin Modern Math" panose="02000503000000000000" pitchFamily="2" charset="77"/>
              </a:rPr>
              <a:t>קבוע</a:t>
            </a:r>
            <a:r>
              <a:rPr lang="he-IL">
                <a:latin typeface="Latin Modern Math" panose="02000503000000000000" pitchFamily="2" charset="77"/>
                <a:ea typeface="Latin Modern Math" panose="02000503000000000000" pitchFamily="2" charset="77"/>
              </a:rPr>
              <a:t> כקלט (למשל תמונה) ומייצרות וקטור בגודל קבוע כפלט (למשל הסתברויות של מחלקות שונות). לא רק זה, המודלים האלו מבצעים את המיפוי הזה באמצעות כמות קבועה של שלבים חישוביים (למשל, מספר השכבות במודל). </a:t>
            </a:r>
          </a:p>
          <a:p>
            <a:pPr marL="0" indent="0">
              <a:buNone/>
            </a:pPr>
            <a:r>
              <a:rPr lang="en-US">
                <a:latin typeface="Latin Modern Math" panose="02000503000000000000" pitchFamily="2" charset="77"/>
                <a:ea typeface="Latin Modern Math" panose="02000503000000000000" pitchFamily="2" charset="77"/>
              </a:rPr>
              <a:t>RNNs</a:t>
            </a:r>
            <a:r>
              <a:rPr lang="he-IL">
                <a:latin typeface="Latin Modern Math" panose="02000503000000000000" pitchFamily="2" charset="77"/>
                <a:ea typeface="Latin Modern Math" panose="02000503000000000000" pitchFamily="2" charset="77"/>
              </a:rPr>
              <a:t> מאפשרות לנו לפעול על רצפים של וקטורים: רצפים בקלט, בפלט או במקרה הכללי ביותר, בשניהם</a:t>
            </a:r>
          </a:p>
          <a:p>
            <a:pPr marL="0" indent="0">
              <a:buNone/>
            </a:pPr>
            <a:endParaRPr lang="he-IL">
              <a:latin typeface="Latin Modern Math" panose="02000503000000000000" pitchFamily="2" charset="77"/>
              <a:ea typeface="Latin Modern Math" panose="02000503000000000000" pitchFamily="2" charset="77"/>
            </a:endParaRPr>
          </a:p>
        </p:txBody>
      </p:sp>
      <p:pic>
        <p:nvPicPr>
          <p:cNvPr id="1026" name="Picture 2" descr="Feedforward neural network - Wikipedia">
            <a:extLst>
              <a:ext uri="{FF2B5EF4-FFF2-40B4-BE49-F238E27FC236}">
                <a16:creationId xmlns:a16="http://schemas.microsoft.com/office/drawing/2014/main" id="{79FD4BFA-B460-FF64-82EB-6C72E8F58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479811">
            <a:off x="251709" y="205130"/>
            <a:ext cx="1582892" cy="1832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7302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Shape 205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65" name="Isosceles Triangle 206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B7081C00-29C6-548A-8AEB-2CE03E61DF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756842" y="271448"/>
            <a:ext cx="6872030" cy="214750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67" name="Isosceles Triangle 206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תיבת טקסט 3">
            <a:extLst>
              <a:ext uri="{FF2B5EF4-FFF2-40B4-BE49-F238E27FC236}">
                <a16:creationId xmlns:a16="http://schemas.microsoft.com/office/drawing/2014/main" id="{4F315D22-D179-86AD-DFCB-B1C82B55056A}"/>
              </a:ext>
            </a:extLst>
          </p:cNvPr>
          <p:cNvSpPr txBox="1"/>
          <p:nvPr/>
        </p:nvSpPr>
        <p:spPr>
          <a:xfrm>
            <a:off x="1027611" y="2603863"/>
            <a:ext cx="10946675" cy="584775"/>
          </a:xfrm>
          <a:prstGeom prst="rect">
            <a:avLst/>
          </a:prstGeom>
          <a:noFill/>
        </p:spPr>
        <p:txBody>
          <a:bodyPr wrap="square" rtlCol="1">
            <a:spAutoFit/>
          </a:bodyPr>
          <a:lstStyle/>
          <a:p>
            <a:pPr algn="ctr"/>
            <a:r>
              <a:rPr lang="he-IL" sz="1400"/>
              <a:t>אדום – ווקטורי קלט, כחול – ווקטורי פלט, ירוק – מצב </a:t>
            </a:r>
            <a:r>
              <a:rPr lang="en-US" sz="1400"/>
              <a:t>RNN</a:t>
            </a:r>
            <a:endParaRPr lang="he-IL" sz="1400"/>
          </a:p>
          <a:p>
            <a:endParaRPr lang="he-IL"/>
          </a:p>
        </p:txBody>
      </p:sp>
      <p:sp>
        <p:nvSpPr>
          <p:cNvPr id="6" name="תיבת טקסט 5">
            <a:extLst>
              <a:ext uri="{FF2B5EF4-FFF2-40B4-BE49-F238E27FC236}">
                <a16:creationId xmlns:a16="http://schemas.microsoft.com/office/drawing/2014/main" id="{9C3BA5DB-368E-DB0D-4883-9350BE5FDF87}"/>
              </a:ext>
            </a:extLst>
          </p:cNvPr>
          <p:cNvSpPr txBox="1"/>
          <p:nvPr/>
        </p:nvSpPr>
        <p:spPr>
          <a:xfrm>
            <a:off x="719519" y="2871158"/>
            <a:ext cx="10946675" cy="2308324"/>
          </a:xfrm>
          <a:prstGeom prst="rect">
            <a:avLst/>
          </a:prstGeom>
          <a:noFill/>
        </p:spPr>
        <p:txBody>
          <a:bodyPr wrap="square" rtlCol="1">
            <a:spAutoFit/>
          </a:bodyPr>
          <a:lstStyle/>
          <a:p>
            <a:r>
              <a:rPr lang="he-IL" b="1">
                <a:latin typeface="Latin Modern Math" panose="02000503000000000000" pitchFamily="2" charset="77"/>
                <a:ea typeface="Latin Modern Math" panose="02000503000000000000" pitchFamily="2" charset="77"/>
              </a:rPr>
              <a:t>סקירת מימושים בעולם האמיתי:</a:t>
            </a:r>
          </a:p>
          <a:p>
            <a:pPr marL="342900" indent="-342900">
              <a:buAutoNum type="arabicParenBoth"/>
            </a:pPr>
            <a:r>
              <a:rPr lang="he-IL">
                <a:latin typeface="Latin Modern Math" panose="02000503000000000000" pitchFamily="2" charset="77"/>
                <a:ea typeface="Latin Modern Math" panose="02000503000000000000" pitchFamily="2" charset="77"/>
              </a:rPr>
              <a:t>יחיד ליחיד. עיבוד ללא </a:t>
            </a:r>
            <a:r>
              <a:rPr lang="en-US">
                <a:latin typeface="Latin Modern Math" panose="02000503000000000000" pitchFamily="2" charset="77"/>
                <a:ea typeface="Latin Modern Math" panose="02000503000000000000" pitchFamily="2" charset="77"/>
              </a:rPr>
              <a:t>RNN</a:t>
            </a:r>
            <a:r>
              <a:rPr lang="he-IL">
                <a:latin typeface="Latin Modern Math" panose="02000503000000000000" pitchFamily="2" charset="77"/>
                <a:ea typeface="Latin Modern Math" panose="02000503000000000000" pitchFamily="2" charset="77"/>
              </a:rPr>
              <a:t>. רשת </a:t>
            </a:r>
            <a:r>
              <a:rPr lang="en-US">
                <a:latin typeface="Latin Modern Math" panose="02000503000000000000" pitchFamily="2" charset="77"/>
                <a:ea typeface="Latin Modern Math" panose="02000503000000000000" pitchFamily="2" charset="77"/>
              </a:rPr>
              <a:t>Feed-Forward</a:t>
            </a:r>
            <a:r>
              <a:rPr lang="he-IL">
                <a:latin typeface="Latin Modern Math" panose="02000503000000000000" pitchFamily="2" charset="77"/>
                <a:ea typeface="Latin Modern Math" panose="02000503000000000000" pitchFamily="2" charset="77"/>
              </a:rPr>
              <a:t> מקלט בגודל קבוע לפלט בגודל קבוע (לדוג: סיווג תמונה)</a:t>
            </a:r>
          </a:p>
          <a:p>
            <a:pPr marL="342900" indent="-342900">
              <a:buAutoNum type="arabicParenBoth"/>
            </a:pPr>
            <a:r>
              <a:rPr lang="he-IL">
                <a:latin typeface="Latin Modern Math" panose="02000503000000000000" pitchFamily="2" charset="77"/>
                <a:ea typeface="Latin Modern Math" panose="02000503000000000000" pitchFamily="2" charset="77"/>
              </a:rPr>
              <a:t>יחיד לרבים. יצירת כתוביות מתמונה (</a:t>
            </a:r>
            <a:r>
              <a:rPr lang="en-US">
                <a:latin typeface="Latin Modern Math" panose="02000503000000000000" pitchFamily="2" charset="77"/>
                <a:ea typeface="Latin Modern Math" panose="02000503000000000000" pitchFamily="2" charset="77"/>
              </a:rPr>
              <a:t>image captioning</a:t>
            </a:r>
            <a:r>
              <a:rPr lang="he-IL">
                <a:latin typeface="Latin Modern Math" panose="02000503000000000000" pitchFamily="2" charset="77"/>
                <a:ea typeface="Latin Modern Math" panose="02000503000000000000" pitchFamily="2" charset="77"/>
              </a:rPr>
              <a:t>) מקבלת כקלט את התמונה ומוציא סדרה של כתוביות כפלט</a:t>
            </a:r>
          </a:p>
          <a:p>
            <a:pPr marL="342900" indent="-342900">
              <a:buAutoNum type="arabicParenBoth"/>
            </a:pPr>
            <a:r>
              <a:rPr lang="he-IL">
                <a:latin typeface="Latin Modern Math" panose="02000503000000000000" pitchFamily="2" charset="77"/>
                <a:ea typeface="Latin Modern Math" panose="02000503000000000000" pitchFamily="2" charset="77"/>
              </a:rPr>
              <a:t>רבים ליחיד. ניתוח סנטימנטים. הרשת מקבלת משפטים (ציוצים, פוסטים </a:t>
            </a:r>
            <a:r>
              <a:rPr lang="he-IL" err="1">
                <a:latin typeface="Latin Modern Math" panose="02000503000000000000" pitchFamily="2" charset="77"/>
                <a:ea typeface="Latin Modern Math" panose="02000503000000000000" pitchFamily="2" charset="77"/>
              </a:rPr>
              <a:t>וכו</a:t>
            </a:r>
            <a:r>
              <a:rPr lang="he-IL">
                <a:latin typeface="Latin Modern Math" panose="02000503000000000000" pitchFamily="2" charset="77"/>
                <a:ea typeface="Latin Modern Math" panose="02000503000000000000" pitchFamily="2" charset="77"/>
              </a:rPr>
              <a:t>'..) ומוציאה כפלט האם מהו הסנטימנט – חיובי/שלילי/נטרלי (יתכנו עוד מחלקות)</a:t>
            </a:r>
          </a:p>
          <a:p>
            <a:pPr marL="342900" indent="-342900">
              <a:buAutoNum type="arabicParenBoth"/>
            </a:pPr>
            <a:r>
              <a:rPr lang="he-IL">
                <a:latin typeface="Latin Modern Math" panose="02000503000000000000" pitchFamily="2" charset="77"/>
                <a:ea typeface="Latin Modern Math" panose="02000503000000000000" pitchFamily="2" charset="77"/>
              </a:rPr>
              <a:t>רבים לרבים - סדרת קלט לסדרת פלט. לדוג: תרגום מכונה. קריאת משפט בעברית והמרה שלו לאנגלית.</a:t>
            </a:r>
          </a:p>
          <a:p>
            <a:pPr marL="342900" indent="-342900">
              <a:buAutoNum type="arabicParenBoth"/>
            </a:pPr>
            <a:r>
              <a:rPr lang="he-IL">
                <a:latin typeface="Latin Modern Math" panose="02000503000000000000" pitchFamily="2" charset="77"/>
                <a:ea typeface="Latin Modern Math" panose="02000503000000000000" pitchFamily="2" charset="77"/>
              </a:rPr>
              <a:t>רבים לרבים – סדרת קלט לסדרת פלט (מסונכרנים). לדוג: סיווג ווידאו, חיזוי שערי מט"ח, חיזוי תחזית מזג אוויר </a:t>
            </a:r>
            <a:r>
              <a:rPr lang="he-IL" err="1">
                <a:latin typeface="Latin Modern Math" panose="02000503000000000000" pitchFamily="2" charset="77"/>
                <a:ea typeface="Latin Modern Math" panose="02000503000000000000" pitchFamily="2" charset="77"/>
              </a:rPr>
              <a:t>וכו</a:t>
            </a:r>
            <a:r>
              <a:rPr lang="he-IL">
                <a:latin typeface="Latin Modern Math" panose="02000503000000000000" pitchFamily="2" charset="77"/>
                <a:ea typeface="Latin Modern Math" panose="02000503000000000000" pitchFamily="2" charset="77"/>
              </a:rPr>
              <a:t>'..</a:t>
            </a:r>
          </a:p>
          <a:p>
            <a:endParaRPr lang="he-IL">
              <a:latin typeface="Latin Modern Math" panose="02000503000000000000" pitchFamily="2" charset="77"/>
              <a:ea typeface="Latin Modern Math" panose="02000503000000000000" pitchFamily="2" charset="77"/>
            </a:endParaRPr>
          </a:p>
        </p:txBody>
      </p:sp>
      <p:sp>
        <p:nvSpPr>
          <p:cNvPr id="7" name="תיבת טקסט 6">
            <a:extLst>
              <a:ext uri="{FF2B5EF4-FFF2-40B4-BE49-F238E27FC236}">
                <a16:creationId xmlns:a16="http://schemas.microsoft.com/office/drawing/2014/main" id="{D592ECDD-22B1-2D38-2CE5-AB96D509AE19}"/>
              </a:ext>
            </a:extLst>
          </p:cNvPr>
          <p:cNvSpPr txBox="1"/>
          <p:nvPr/>
        </p:nvSpPr>
        <p:spPr>
          <a:xfrm>
            <a:off x="3048000" y="2400321"/>
            <a:ext cx="287383" cy="369332"/>
          </a:xfrm>
          <a:prstGeom prst="rect">
            <a:avLst/>
          </a:prstGeom>
          <a:noFill/>
        </p:spPr>
        <p:txBody>
          <a:bodyPr wrap="square" rtlCol="1">
            <a:spAutoFit/>
          </a:bodyPr>
          <a:lstStyle>
            <a:defPPr>
              <a:defRPr lang="he-IL"/>
            </a:defPPr>
            <a:lvl1pPr>
              <a:defRPr sz="1200"/>
            </a:lvl1pPr>
          </a:lstStyle>
          <a:p>
            <a:r>
              <a:rPr lang="he-IL"/>
              <a:t>1</a:t>
            </a:r>
          </a:p>
        </p:txBody>
      </p:sp>
      <p:sp>
        <p:nvSpPr>
          <p:cNvPr id="9" name="תיבת טקסט 8">
            <a:extLst>
              <a:ext uri="{FF2B5EF4-FFF2-40B4-BE49-F238E27FC236}">
                <a16:creationId xmlns:a16="http://schemas.microsoft.com/office/drawing/2014/main" id="{22CF359B-40F7-53A8-A5D9-5E4C739CFE36}"/>
              </a:ext>
            </a:extLst>
          </p:cNvPr>
          <p:cNvSpPr txBox="1"/>
          <p:nvPr/>
        </p:nvSpPr>
        <p:spPr>
          <a:xfrm>
            <a:off x="4185872" y="2383770"/>
            <a:ext cx="287383" cy="276999"/>
          </a:xfrm>
          <a:prstGeom prst="rect">
            <a:avLst/>
          </a:prstGeom>
          <a:noFill/>
        </p:spPr>
        <p:txBody>
          <a:bodyPr wrap="square" rtlCol="1">
            <a:spAutoFit/>
          </a:bodyPr>
          <a:lstStyle/>
          <a:p>
            <a:r>
              <a:rPr lang="he-IL" sz="1200"/>
              <a:t>2</a:t>
            </a:r>
          </a:p>
        </p:txBody>
      </p:sp>
      <p:sp>
        <p:nvSpPr>
          <p:cNvPr id="10" name="תיבת טקסט 9">
            <a:extLst>
              <a:ext uri="{FF2B5EF4-FFF2-40B4-BE49-F238E27FC236}">
                <a16:creationId xmlns:a16="http://schemas.microsoft.com/office/drawing/2014/main" id="{611DFF47-30D8-EA77-C3F3-96E88DC55B53}"/>
              </a:ext>
            </a:extLst>
          </p:cNvPr>
          <p:cNvSpPr txBox="1"/>
          <p:nvPr/>
        </p:nvSpPr>
        <p:spPr>
          <a:xfrm>
            <a:off x="5515333" y="2383770"/>
            <a:ext cx="287383" cy="369332"/>
          </a:xfrm>
          <a:prstGeom prst="rect">
            <a:avLst/>
          </a:prstGeom>
          <a:noFill/>
        </p:spPr>
        <p:txBody>
          <a:bodyPr wrap="square" rtlCol="1">
            <a:spAutoFit/>
          </a:bodyPr>
          <a:lstStyle>
            <a:defPPr>
              <a:defRPr lang="he-IL"/>
            </a:defPPr>
            <a:lvl1pPr>
              <a:defRPr sz="1200"/>
            </a:lvl1pPr>
          </a:lstStyle>
          <a:p>
            <a:r>
              <a:rPr lang="he-IL"/>
              <a:t>3</a:t>
            </a:r>
          </a:p>
        </p:txBody>
      </p:sp>
      <p:sp>
        <p:nvSpPr>
          <p:cNvPr id="11" name="תיבת טקסט 10">
            <a:extLst>
              <a:ext uri="{FF2B5EF4-FFF2-40B4-BE49-F238E27FC236}">
                <a16:creationId xmlns:a16="http://schemas.microsoft.com/office/drawing/2014/main" id="{78313194-E9EC-FFC9-2B01-08075C045488}"/>
              </a:ext>
            </a:extLst>
          </p:cNvPr>
          <p:cNvSpPr txBox="1"/>
          <p:nvPr/>
        </p:nvSpPr>
        <p:spPr>
          <a:xfrm>
            <a:off x="7127965" y="2396711"/>
            <a:ext cx="287383" cy="276999"/>
          </a:xfrm>
          <a:prstGeom prst="rect">
            <a:avLst/>
          </a:prstGeom>
          <a:noFill/>
        </p:spPr>
        <p:txBody>
          <a:bodyPr wrap="square" rtlCol="1">
            <a:spAutoFit/>
          </a:bodyPr>
          <a:lstStyle>
            <a:defPPr>
              <a:defRPr lang="he-IL"/>
            </a:defPPr>
            <a:lvl1pPr>
              <a:defRPr sz="1200"/>
            </a:lvl1pPr>
          </a:lstStyle>
          <a:p>
            <a:r>
              <a:rPr lang="he-IL"/>
              <a:t>4</a:t>
            </a:r>
          </a:p>
        </p:txBody>
      </p:sp>
      <p:sp>
        <p:nvSpPr>
          <p:cNvPr id="12" name="תיבת טקסט 11">
            <a:extLst>
              <a:ext uri="{FF2B5EF4-FFF2-40B4-BE49-F238E27FC236}">
                <a16:creationId xmlns:a16="http://schemas.microsoft.com/office/drawing/2014/main" id="{0E290529-400C-A1DF-A132-E0F4F54C6F95}"/>
              </a:ext>
            </a:extLst>
          </p:cNvPr>
          <p:cNvSpPr txBox="1"/>
          <p:nvPr/>
        </p:nvSpPr>
        <p:spPr>
          <a:xfrm>
            <a:off x="8869682" y="2374942"/>
            <a:ext cx="287383" cy="276999"/>
          </a:xfrm>
          <a:prstGeom prst="rect">
            <a:avLst/>
          </a:prstGeom>
          <a:noFill/>
        </p:spPr>
        <p:txBody>
          <a:bodyPr wrap="square" rtlCol="1">
            <a:spAutoFit/>
          </a:bodyPr>
          <a:lstStyle>
            <a:defPPr>
              <a:defRPr lang="he-IL"/>
            </a:defPPr>
            <a:lvl1pPr>
              <a:defRPr sz="1200"/>
            </a:lvl1pPr>
          </a:lstStyle>
          <a:p>
            <a:r>
              <a:rPr lang="he-IL"/>
              <a:t>5</a:t>
            </a:r>
          </a:p>
        </p:txBody>
      </p:sp>
    </p:spTree>
    <p:extLst>
      <p:ext uri="{BB962C8B-B14F-4D97-AF65-F5344CB8AC3E}">
        <p14:creationId xmlns:p14="http://schemas.microsoft.com/office/powerpoint/2010/main" val="30972258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54</TotalTime>
  <Words>2623</Words>
  <Application>Microsoft Macintosh PowerPoint</Application>
  <PresentationFormat>Widescreen</PresentationFormat>
  <Paragraphs>225</Paragraphs>
  <Slides>23</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Cambria Math</vt:lpstr>
      <vt:lpstr>Latin Modern Math</vt:lpstr>
      <vt:lpstr>ערכת נושא Office</vt:lpstr>
      <vt:lpstr>חיזוי שערי מט"ח על ידי רשתות למידה עמוקות RNN-LSTM</vt:lpstr>
      <vt:lpstr>PowerPoint Presentation</vt:lpstr>
      <vt:lpstr>מהו Forex?</vt:lpstr>
      <vt:lpstr>איך שוק המט"ח עובד?</vt:lpstr>
      <vt:lpstr>החשיבות של חיזוי מחירי מט"ח</vt:lpstr>
      <vt:lpstr>האתגרים בחיזוי מחירי מט"ח</vt:lpstr>
      <vt:lpstr>חלק ב: רשתות נוירונים ובפרט RNN-LSTM</vt:lpstr>
      <vt:lpstr>רשתות RNN</vt:lpstr>
      <vt:lpstr>PowerPoint Presentation</vt:lpstr>
      <vt:lpstr>What is LSTM?</vt:lpstr>
      <vt:lpstr>How LSTMs work?</vt:lpstr>
      <vt:lpstr>האתגרים העיקרים של RNNs</vt:lpstr>
      <vt:lpstr>Hybrid Approach – WHY?</vt:lpstr>
      <vt:lpstr>חלק ג: גישת ה LSTM ההיברידית</vt:lpstr>
      <vt:lpstr>Technical Inidcators</vt:lpstr>
      <vt:lpstr>Macroeconomic Indicators</vt:lpstr>
      <vt:lpstr>Training And Classifying</vt:lpstr>
      <vt:lpstr>How Can We Make An Educated “Guess”? (and be succesful while doing that)</vt:lpstr>
      <vt:lpstr>Motivation</vt:lpstr>
      <vt:lpstr>How they did it?</vt:lpstr>
      <vt:lpstr>Why Python for Forex Forecasting?</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חיזוי שערי מט"ח על ידי רשתות למידה עמוקות RNN-LSTM</dc:title>
  <dc:creator>Netanel Shoshan</dc:creator>
  <cp:lastModifiedBy>Netanel Shoshan</cp:lastModifiedBy>
  <cp:revision>2</cp:revision>
  <dcterms:created xsi:type="dcterms:W3CDTF">2023-06-08T13:02:08Z</dcterms:created>
  <dcterms:modified xsi:type="dcterms:W3CDTF">2023-06-25T09:40:16Z</dcterms:modified>
</cp:coreProperties>
</file>